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6"/>
  </p:notesMasterIdLst>
  <p:handoutMasterIdLst>
    <p:handoutMasterId r:id="rId207"/>
  </p:handoutMasterIdLst>
  <p:sldIdLst>
    <p:sldId id="339" r:id="rId2"/>
    <p:sldId id="258" r:id="rId3"/>
    <p:sldId id="259" r:id="rId4"/>
    <p:sldId id="340" r:id="rId5"/>
    <p:sldId id="341" r:id="rId6"/>
    <p:sldId id="260" r:id="rId7"/>
    <p:sldId id="261" r:id="rId8"/>
    <p:sldId id="262" r:id="rId9"/>
    <p:sldId id="342" r:id="rId10"/>
    <p:sldId id="343" r:id="rId11"/>
    <p:sldId id="344" r:id="rId12"/>
    <p:sldId id="263" r:id="rId13"/>
    <p:sldId id="345" r:id="rId14"/>
    <p:sldId id="346" r:id="rId15"/>
    <p:sldId id="264" r:id="rId16"/>
    <p:sldId id="347" r:id="rId17"/>
    <p:sldId id="265" r:id="rId18"/>
    <p:sldId id="266" r:id="rId19"/>
    <p:sldId id="348" r:id="rId20"/>
    <p:sldId id="267" r:id="rId21"/>
    <p:sldId id="349" r:id="rId22"/>
    <p:sldId id="268" r:id="rId23"/>
    <p:sldId id="269" r:id="rId24"/>
    <p:sldId id="350" r:id="rId25"/>
    <p:sldId id="270" r:id="rId26"/>
    <p:sldId id="351" r:id="rId27"/>
    <p:sldId id="352" r:id="rId28"/>
    <p:sldId id="353" r:id="rId29"/>
    <p:sldId id="354" r:id="rId30"/>
    <p:sldId id="271" r:id="rId31"/>
    <p:sldId id="355" r:id="rId32"/>
    <p:sldId id="272" r:id="rId33"/>
    <p:sldId id="273" r:id="rId34"/>
    <p:sldId id="274" r:id="rId35"/>
    <p:sldId id="275" r:id="rId36"/>
    <p:sldId id="356" r:id="rId37"/>
    <p:sldId id="276" r:id="rId38"/>
    <p:sldId id="277" r:id="rId39"/>
    <p:sldId id="278" r:id="rId40"/>
    <p:sldId id="279" r:id="rId41"/>
    <p:sldId id="280" r:id="rId42"/>
    <p:sldId id="281" r:id="rId43"/>
    <p:sldId id="357" r:id="rId44"/>
    <p:sldId id="358" r:id="rId45"/>
    <p:sldId id="359" r:id="rId46"/>
    <p:sldId id="360" r:id="rId47"/>
    <p:sldId id="282" r:id="rId48"/>
    <p:sldId id="283" r:id="rId49"/>
    <p:sldId id="284" r:id="rId50"/>
    <p:sldId id="361" r:id="rId51"/>
    <p:sldId id="362" r:id="rId52"/>
    <p:sldId id="285" r:id="rId53"/>
    <p:sldId id="363" r:id="rId54"/>
    <p:sldId id="286" r:id="rId55"/>
    <p:sldId id="287" r:id="rId56"/>
    <p:sldId id="364" r:id="rId57"/>
    <p:sldId id="365" r:id="rId58"/>
    <p:sldId id="366" r:id="rId59"/>
    <p:sldId id="367" r:id="rId60"/>
    <p:sldId id="368" r:id="rId61"/>
    <p:sldId id="369" r:id="rId62"/>
    <p:sldId id="370" r:id="rId63"/>
    <p:sldId id="288" r:id="rId64"/>
    <p:sldId id="371" r:id="rId65"/>
    <p:sldId id="289" r:id="rId66"/>
    <p:sldId id="372" r:id="rId67"/>
    <p:sldId id="290" r:id="rId68"/>
    <p:sldId id="291" r:id="rId69"/>
    <p:sldId id="373" r:id="rId70"/>
    <p:sldId id="374" r:id="rId71"/>
    <p:sldId id="375" r:id="rId72"/>
    <p:sldId id="376" r:id="rId73"/>
    <p:sldId id="377" r:id="rId74"/>
    <p:sldId id="378" r:id="rId75"/>
    <p:sldId id="379" r:id="rId76"/>
    <p:sldId id="380" r:id="rId77"/>
    <p:sldId id="381" r:id="rId78"/>
    <p:sldId id="383" r:id="rId79"/>
    <p:sldId id="382" r:id="rId80"/>
    <p:sldId id="293" r:id="rId81"/>
    <p:sldId id="294" r:id="rId82"/>
    <p:sldId id="295" r:id="rId83"/>
    <p:sldId id="384" r:id="rId84"/>
    <p:sldId id="296" r:id="rId85"/>
    <p:sldId id="385" r:id="rId86"/>
    <p:sldId id="386" r:id="rId87"/>
    <p:sldId id="387" r:id="rId88"/>
    <p:sldId id="297" r:id="rId89"/>
    <p:sldId id="298" r:id="rId90"/>
    <p:sldId id="388" r:id="rId91"/>
    <p:sldId id="389" r:id="rId92"/>
    <p:sldId id="390" r:id="rId93"/>
    <p:sldId id="391" r:id="rId94"/>
    <p:sldId id="392" r:id="rId95"/>
    <p:sldId id="393" r:id="rId96"/>
    <p:sldId id="299" r:id="rId97"/>
    <p:sldId id="394" r:id="rId98"/>
    <p:sldId id="395" r:id="rId99"/>
    <p:sldId id="300" r:id="rId100"/>
    <p:sldId id="301" r:id="rId101"/>
    <p:sldId id="302" r:id="rId102"/>
    <p:sldId id="396" r:id="rId103"/>
    <p:sldId id="397" r:id="rId104"/>
    <p:sldId id="398" r:id="rId105"/>
    <p:sldId id="399" r:id="rId106"/>
    <p:sldId id="303" r:id="rId107"/>
    <p:sldId id="304" r:id="rId108"/>
    <p:sldId id="305" r:id="rId109"/>
    <p:sldId id="400" r:id="rId110"/>
    <p:sldId id="401" r:id="rId111"/>
    <p:sldId id="402" r:id="rId112"/>
    <p:sldId id="403" r:id="rId113"/>
    <p:sldId id="404" r:id="rId114"/>
    <p:sldId id="306" r:id="rId115"/>
    <p:sldId id="307" r:id="rId116"/>
    <p:sldId id="308" r:id="rId117"/>
    <p:sldId id="309" r:id="rId118"/>
    <p:sldId id="310" r:id="rId119"/>
    <p:sldId id="311" r:id="rId120"/>
    <p:sldId id="405" r:id="rId121"/>
    <p:sldId id="406" r:id="rId122"/>
    <p:sldId id="407" r:id="rId123"/>
    <p:sldId id="312" r:id="rId124"/>
    <p:sldId id="313" r:id="rId125"/>
    <p:sldId id="408" r:id="rId126"/>
    <p:sldId id="409" r:id="rId127"/>
    <p:sldId id="410" r:id="rId128"/>
    <p:sldId id="411" r:id="rId129"/>
    <p:sldId id="412" r:id="rId130"/>
    <p:sldId id="413" r:id="rId131"/>
    <p:sldId id="414" r:id="rId132"/>
    <p:sldId id="415" r:id="rId133"/>
    <p:sldId id="416" r:id="rId134"/>
    <p:sldId id="417" r:id="rId135"/>
    <p:sldId id="314" r:id="rId136"/>
    <p:sldId id="418" r:id="rId137"/>
    <p:sldId id="419" r:id="rId138"/>
    <p:sldId id="420" r:id="rId139"/>
    <p:sldId id="315" r:id="rId140"/>
    <p:sldId id="316" r:id="rId141"/>
    <p:sldId id="421" r:id="rId142"/>
    <p:sldId id="422" r:id="rId143"/>
    <p:sldId id="423" r:id="rId144"/>
    <p:sldId id="424" r:id="rId145"/>
    <p:sldId id="425" r:id="rId146"/>
    <p:sldId id="426" r:id="rId147"/>
    <p:sldId id="427" r:id="rId148"/>
    <p:sldId id="317" r:id="rId149"/>
    <p:sldId id="318" r:id="rId150"/>
    <p:sldId id="428" r:id="rId151"/>
    <p:sldId id="429" r:id="rId152"/>
    <p:sldId id="430" r:id="rId153"/>
    <p:sldId id="431" r:id="rId154"/>
    <p:sldId id="319" r:id="rId155"/>
    <p:sldId id="320" r:id="rId156"/>
    <p:sldId id="321" r:id="rId157"/>
    <p:sldId id="322" r:id="rId158"/>
    <p:sldId id="432" r:id="rId159"/>
    <p:sldId id="433" r:id="rId160"/>
    <p:sldId id="434" r:id="rId161"/>
    <p:sldId id="435" r:id="rId162"/>
    <p:sldId id="436" r:id="rId163"/>
    <p:sldId id="437" r:id="rId164"/>
    <p:sldId id="438" r:id="rId165"/>
    <p:sldId id="439" r:id="rId166"/>
    <p:sldId id="440" r:id="rId167"/>
    <p:sldId id="441" r:id="rId168"/>
    <p:sldId id="323" r:id="rId169"/>
    <p:sldId id="324" r:id="rId170"/>
    <p:sldId id="325" r:id="rId171"/>
    <p:sldId id="326" r:id="rId172"/>
    <p:sldId id="442" r:id="rId173"/>
    <p:sldId id="443" r:id="rId174"/>
    <p:sldId id="327" r:id="rId175"/>
    <p:sldId id="328" r:id="rId176"/>
    <p:sldId id="444" r:id="rId177"/>
    <p:sldId id="445" r:id="rId178"/>
    <p:sldId id="446" r:id="rId179"/>
    <p:sldId id="329" r:id="rId180"/>
    <p:sldId id="330" r:id="rId181"/>
    <p:sldId id="331" r:id="rId182"/>
    <p:sldId id="447" r:id="rId183"/>
    <p:sldId id="332" r:id="rId184"/>
    <p:sldId id="448" r:id="rId185"/>
    <p:sldId id="449" r:id="rId186"/>
    <p:sldId id="450" r:id="rId187"/>
    <p:sldId id="451" r:id="rId188"/>
    <p:sldId id="333" r:id="rId189"/>
    <p:sldId id="334" r:id="rId190"/>
    <p:sldId id="452" r:id="rId191"/>
    <p:sldId id="453" r:id="rId192"/>
    <p:sldId id="454" r:id="rId193"/>
    <p:sldId id="455" r:id="rId194"/>
    <p:sldId id="456" r:id="rId195"/>
    <p:sldId id="457" r:id="rId196"/>
    <p:sldId id="458" r:id="rId197"/>
    <p:sldId id="335" r:id="rId198"/>
    <p:sldId id="459" r:id="rId199"/>
    <p:sldId id="336" r:id="rId200"/>
    <p:sldId id="460" r:id="rId201"/>
    <p:sldId id="337" r:id="rId202"/>
    <p:sldId id="338" r:id="rId203"/>
    <p:sldId id="461" r:id="rId204"/>
    <p:sldId id="462" r:id="rId205"/>
  </p:sldIdLst>
  <p:sldSz cx="9144000" cy="6858000" type="screen4x3"/>
  <p:notesSz cx="6858000" cy="9144000"/>
  <p:photoAlbum/>
  <p:custDataLst>
    <p:tags r:id="rId20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412" autoAdjust="0"/>
    <p:restoredTop sz="94660"/>
  </p:normalViewPr>
  <p:slideViewPr>
    <p:cSldViewPr>
      <p:cViewPr varScale="1">
        <p:scale>
          <a:sx n="68" d="100"/>
          <a:sy n="68" d="100"/>
        </p:scale>
        <p:origin x="-1194" y="-10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1"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notesMaster" Target="notesMasters/notesMaster1.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tableStyles" Target="tableStyle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tags" Target="tags/tag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presProps" Target="presProps.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viewProps" Target="view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240B346-7536-4D6B-A0E7-FAC20AC46BCD}" type="datetimeFigureOut">
              <a:rPr lang="en-US" smtClean="0"/>
              <a:t>8/27/2018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EC0344B-159D-47DE-A0F9-7A1D903C4AE6}" type="slidenum">
              <a:rPr lang="en-US" smtClean="0"/>
              <a:t>‹#›</a:t>
            </a:fld>
            <a:endParaRPr lang="en-US"/>
          </a:p>
        </p:txBody>
      </p:sp>
    </p:spTree>
    <p:extLst>
      <p:ext uri="{BB962C8B-B14F-4D97-AF65-F5344CB8AC3E}">
        <p14:creationId xmlns:p14="http://schemas.microsoft.com/office/powerpoint/2010/main" val="399833450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D8B853-ACA8-44F8-A8F0-305E15A4E82D}" type="datetimeFigureOut">
              <a:rPr lang="en-US" smtClean="0"/>
              <a:pPr/>
              <a:t>8/27/2018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94AF88-5158-45D8-B992-B6566002F011}" type="slidenum">
              <a:rPr lang="en-US" smtClean="0"/>
              <a:pPr/>
              <a:t>‹#›</a:t>
            </a:fld>
            <a:endParaRPr lang="en-US"/>
          </a:p>
        </p:txBody>
      </p:sp>
    </p:spTree>
    <p:extLst>
      <p:ext uri="{BB962C8B-B14F-4D97-AF65-F5344CB8AC3E}">
        <p14:creationId xmlns:p14="http://schemas.microsoft.com/office/powerpoint/2010/main" val="49760056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99192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4829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FF419CB-EFCE-4572-BC82-28F73155C710}" type="datetime1">
              <a:rPr lang="en-US" smtClean="0"/>
              <a:t>8/27/2018</a:t>
            </a:fld>
            <a:endParaRPr lang="en-US"/>
          </a:p>
        </p:txBody>
      </p:sp>
      <p:sp>
        <p:nvSpPr>
          <p:cNvPr id="5" name="Footer Placeholder 4"/>
          <p:cNvSpPr>
            <a:spLocks noGrp="1"/>
          </p:cNvSpPr>
          <p:nvPr>
            <p:ph type="ftr" sz="quarter" idx="11"/>
          </p:nvPr>
        </p:nvSpPr>
        <p:spPr>
          <a:xfrm>
            <a:off x="2362200" y="6356350"/>
            <a:ext cx="4419600" cy="365125"/>
          </a:xfrm>
        </p:spPr>
        <p:txBody>
          <a:bodyPr/>
          <a:lstStyle/>
          <a:p>
            <a:r>
              <a:rPr lang="en-US" dirty="0" smtClean="0"/>
              <a:t>© 2016 Pearson Education, Ltd. All rights reserved.</a:t>
            </a:r>
            <a:endParaRPr lang="en-US" dirty="0"/>
          </a:p>
        </p:txBody>
      </p:sp>
      <p:sp>
        <p:nvSpPr>
          <p:cNvPr id="6" name="Slide Number Placeholder 5"/>
          <p:cNvSpPr>
            <a:spLocks noGrp="1"/>
          </p:cNvSpPr>
          <p:nvPr>
            <p:ph type="sldNum" sz="quarter" idx="12"/>
          </p:nvPr>
        </p:nvSpPr>
        <p:spPr/>
        <p:txBody>
          <a:bodyPr/>
          <a:lstStyle/>
          <a:p>
            <a:fld id="{F8F5C7F1-DA37-4ED5-BD71-1E8050852EEC}" type="slidenum">
              <a:rPr lang="en-US" smtClean="0"/>
              <a:pPr/>
              <a:t>‹#›</a:t>
            </a:fld>
            <a:endParaRPr lang="en-US"/>
          </a:p>
        </p:txBody>
      </p:sp>
    </p:spTree>
    <p:extLst>
      <p:ext uri="{BB962C8B-B14F-4D97-AF65-F5344CB8AC3E}">
        <p14:creationId xmlns:p14="http://schemas.microsoft.com/office/powerpoint/2010/main" val="2335986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89803B9-0931-4C9F-A907-F08169670283}" type="datetime1">
              <a:rPr lang="en-US" smtClean="0"/>
              <a:t>8/27/2018</a:t>
            </a:fld>
            <a:endParaRPr lang="en-US"/>
          </a:p>
        </p:txBody>
      </p:sp>
      <p:sp>
        <p:nvSpPr>
          <p:cNvPr id="5" name="Footer Placeholder 4"/>
          <p:cNvSpPr>
            <a:spLocks noGrp="1"/>
          </p:cNvSpPr>
          <p:nvPr>
            <p:ph type="ftr" sz="quarter" idx="11"/>
          </p:nvPr>
        </p:nvSpPr>
        <p:spPr/>
        <p:txBody>
          <a:bodyPr/>
          <a:lstStyle/>
          <a:p>
            <a:r>
              <a:rPr lang="en-US" dirty="0" smtClean="0"/>
              <a:t>© 2016 Pearson Education, Ltd. All rights reserved.</a:t>
            </a:r>
            <a:endParaRPr lang="en-US" dirty="0"/>
          </a:p>
        </p:txBody>
      </p:sp>
      <p:sp>
        <p:nvSpPr>
          <p:cNvPr id="6" name="Slide Number Placeholder 5"/>
          <p:cNvSpPr>
            <a:spLocks noGrp="1"/>
          </p:cNvSpPr>
          <p:nvPr>
            <p:ph type="sldNum" sz="quarter" idx="12"/>
          </p:nvPr>
        </p:nvSpPr>
        <p:spPr/>
        <p:txBody>
          <a:bodyPr/>
          <a:lstStyle/>
          <a:p>
            <a:fld id="{F8F5C7F1-DA37-4ED5-BD71-1E8050852EEC}" type="slidenum">
              <a:rPr lang="en-US" smtClean="0"/>
              <a:pPr/>
              <a:t>‹#›</a:t>
            </a:fld>
            <a:endParaRPr lang="en-US"/>
          </a:p>
        </p:txBody>
      </p:sp>
    </p:spTree>
    <p:extLst>
      <p:ext uri="{BB962C8B-B14F-4D97-AF65-F5344CB8AC3E}">
        <p14:creationId xmlns:p14="http://schemas.microsoft.com/office/powerpoint/2010/main" val="1038924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55BD5F6-7B8D-4C66-8010-30A51A2EB162}" type="datetime1">
              <a:rPr lang="en-US" smtClean="0"/>
              <a:t>8/27/2018</a:t>
            </a:fld>
            <a:endParaRPr lang="en-US"/>
          </a:p>
        </p:txBody>
      </p:sp>
      <p:sp>
        <p:nvSpPr>
          <p:cNvPr id="5" name="Footer Placeholder 4"/>
          <p:cNvSpPr>
            <a:spLocks noGrp="1"/>
          </p:cNvSpPr>
          <p:nvPr>
            <p:ph type="ftr" sz="quarter" idx="11"/>
          </p:nvPr>
        </p:nvSpPr>
        <p:spPr/>
        <p:txBody>
          <a:bodyPr/>
          <a:lstStyle/>
          <a:p>
            <a:r>
              <a:rPr lang="en-US" dirty="0" smtClean="0"/>
              <a:t>© 2016 Pearson Education, Ltd. All rights reserved.</a:t>
            </a:r>
            <a:endParaRPr lang="en-US" dirty="0"/>
          </a:p>
        </p:txBody>
      </p:sp>
      <p:sp>
        <p:nvSpPr>
          <p:cNvPr id="6" name="Slide Number Placeholder 5"/>
          <p:cNvSpPr>
            <a:spLocks noGrp="1"/>
          </p:cNvSpPr>
          <p:nvPr>
            <p:ph type="sldNum" sz="quarter" idx="12"/>
          </p:nvPr>
        </p:nvSpPr>
        <p:spPr/>
        <p:txBody>
          <a:bodyPr/>
          <a:lstStyle/>
          <a:p>
            <a:fld id="{F8F5C7F1-DA37-4ED5-BD71-1E8050852EEC}" type="slidenum">
              <a:rPr lang="en-US" smtClean="0"/>
              <a:pPr/>
              <a:t>‹#›</a:t>
            </a:fld>
            <a:endParaRPr lang="en-US"/>
          </a:p>
        </p:txBody>
      </p:sp>
    </p:spTree>
    <p:extLst>
      <p:ext uri="{BB962C8B-B14F-4D97-AF65-F5344CB8AC3E}">
        <p14:creationId xmlns:p14="http://schemas.microsoft.com/office/powerpoint/2010/main" val="11589678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C109EB59-DFD9-4042-8498-CB384C9CD500}" type="datetime1">
              <a:rPr lang="en-US" smtClean="0"/>
              <a:t>8/27/2018</a:t>
            </a:fld>
            <a:endParaRPr lang="en-US"/>
          </a:p>
        </p:txBody>
      </p:sp>
      <p:sp>
        <p:nvSpPr>
          <p:cNvPr id="5" name="Footer Placeholder 21"/>
          <p:cNvSpPr>
            <a:spLocks noGrp="1"/>
          </p:cNvSpPr>
          <p:nvPr>
            <p:ph type="ftr" sz="quarter" idx="11"/>
          </p:nvPr>
        </p:nvSpPr>
        <p:spPr>
          <a:xfrm>
            <a:off x="2209800" y="6356350"/>
            <a:ext cx="4800600" cy="365125"/>
          </a:xfrm>
        </p:spPr>
        <p:txBody>
          <a:bodyPr/>
          <a:lstStyle>
            <a:lvl1pPr>
              <a:defRPr/>
            </a:lvl1pPr>
          </a:lstStyle>
          <a:p>
            <a:pPr>
              <a:defRPr/>
            </a:pPr>
            <a:r>
              <a:rPr lang="en-US" dirty="0" smtClean="0"/>
              <a:t>© 2016 Pearson Education, Ltd. All rights reserved.</a:t>
            </a:r>
            <a:endParaRPr lang="en-US" dirty="0"/>
          </a:p>
        </p:txBody>
      </p:sp>
      <p:sp>
        <p:nvSpPr>
          <p:cNvPr id="6" name="Slide Number Placeholder 17"/>
          <p:cNvSpPr>
            <a:spLocks noGrp="1"/>
          </p:cNvSpPr>
          <p:nvPr>
            <p:ph type="sldNum" sz="quarter" idx="12"/>
          </p:nvPr>
        </p:nvSpPr>
        <p:spPr/>
        <p:txBody>
          <a:bodyPr/>
          <a:lstStyle>
            <a:lvl1pPr>
              <a:defRPr/>
            </a:lvl1pPr>
          </a:lstStyle>
          <a:p>
            <a:fld id="{3A9A883E-35A7-42FB-8A69-63E4685B2520}" type="slidenum">
              <a:rPr lang="en-US" altLang="en-US"/>
              <a:pPr/>
              <a:t>‹#›</a:t>
            </a:fld>
            <a:endParaRPr lang="en-US" altLang="en-US"/>
          </a:p>
        </p:txBody>
      </p:sp>
    </p:spTree>
    <p:extLst>
      <p:ext uri="{BB962C8B-B14F-4D97-AF65-F5344CB8AC3E}">
        <p14:creationId xmlns:p14="http://schemas.microsoft.com/office/powerpoint/2010/main" val="2549412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B1F86F2-7136-461C-82D8-1010B5036B46}" type="datetime1">
              <a:rPr lang="en-US" smtClean="0"/>
              <a:t>8/27/2018</a:t>
            </a:fld>
            <a:endParaRPr lang="en-US"/>
          </a:p>
        </p:txBody>
      </p:sp>
      <p:sp>
        <p:nvSpPr>
          <p:cNvPr id="5" name="Footer Placeholder 4"/>
          <p:cNvSpPr>
            <a:spLocks noGrp="1"/>
          </p:cNvSpPr>
          <p:nvPr>
            <p:ph type="ftr" sz="quarter" idx="11"/>
          </p:nvPr>
        </p:nvSpPr>
        <p:spPr/>
        <p:txBody>
          <a:bodyPr/>
          <a:lstStyle/>
          <a:p>
            <a:r>
              <a:rPr lang="en-US" dirty="0" smtClean="0"/>
              <a:t>© 2016 Pearson Education, Ltd. All rights reserved.</a:t>
            </a:r>
            <a:endParaRPr lang="en-US" dirty="0"/>
          </a:p>
        </p:txBody>
      </p:sp>
      <p:sp>
        <p:nvSpPr>
          <p:cNvPr id="6" name="Slide Number Placeholder 5"/>
          <p:cNvSpPr>
            <a:spLocks noGrp="1"/>
          </p:cNvSpPr>
          <p:nvPr>
            <p:ph type="sldNum" sz="quarter" idx="12"/>
          </p:nvPr>
        </p:nvSpPr>
        <p:spPr/>
        <p:txBody>
          <a:bodyPr/>
          <a:lstStyle/>
          <a:p>
            <a:fld id="{F8F5C7F1-DA37-4ED5-BD71-1E8050852EEC}" type="slidenum">
              <a:rPr lang="en-US" smtClean="0"/>
              <a:pPr/>
              <a:t>‹#›</a:t>
            </a:fld>
            <a:endParaRPr lang="en-US"/>
          </a:p>
        </p:txBody>
      </p:sp>
    </p:spTree>
    <p:extLst>
      <p:ext uri="{BB962C8B-B14F-4D97-AF65-F5344CB8AC3E}">
        <p14:creationId xmlns:p14="http://schemas.microsoft.com/office/powerpoint/2010/main" val="4215286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CB60EED-BD34-477D-9163-4A0B28F1EAD1}" type="datetime1">
              <a:rPr lang="en-US" smtClean="0"/>
              <a:t>8/27/2018</a:t>
            </a:fld>
            <a:endParaRPr lang="en-US"/>
          </a:p>
        </p:txBody>
      </p:sp>
      <p:sp>
        <p:nvSpPr>
          <p:cNvPr id="5" name="Footer Placeholder 4"/>
          <p:cNvSpPr>
            <a:spLocks noGrp="1"/>
          </p:cNvSpPr>
          <p:nvPr>
            <p:ph type="ftr" sz="quarter" idx="11"/>
          </p:nvPr>
        </p:nvSpPr>
        <p:spPr/>
        <p:txBody>
          <a:bodyPr/>
          <a:lstStyle/>
          <a:p>
            <a:r>
              <a:rPr lang="en-US" dirty="0" smtClean="0"/>
              <a:t>© 2016 Pearson Education, Ltd. All rights reserved.</a:t>
            </a:r>
            <a:endParaRPr lang="en-US" dirty="0"/>
          </a:p>
        </p:txBody>
      </p:sp>
      <p:sp>
        <p:nvSpPr>
          <p:cNvPr id="6" name="Slide Number Placeholder 5"/>
          <p:cNvSpPr>
            <a:spLocks noGrp="1"/>
          </p:cNvSpPr>
          <p:nvPr>
            <p:ph type="sldNum" sz="quarter" idx="12"/>
          </p:nvPr>
        </p:nvSpPr>
        <p:spPr/>
        <p:txBody>
          <a:bodyPr/>
          <a:lstStyle/>
          <a:p>
            <a:fld id="{F8F5C7F1-DA37-4ED5-BD71-1E8050852EEC}" type="slidenum">
              <a:rPr lang="en-US" smtClean="0"/>
              <a:pPr/>
              <a:t>‹#›</a:t>
            </a:fld>
            <a:endParaRPr lang="en-US"/>
          </a:p>
        </p:txBody>
      </p:sp>
    </p:spTree>
    <p:extLst>
      <p:ext uri="{BB962C8B-B14F-4D97-AF65-F5344CB8AC3E}">
        <p14:creationId xmlns:p14="http://schemas.microsoft.com/office/powerpoint/2010/main" val="40360061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820D430-76AA-4ACD-A03D-CB0CE55E2E7C}" type="datetime1">
              <a:rPr lang="en-US" smtClean="0"/>
              <a:t>8/27/2018</a:t>
            </a:fld>
            <a:endParaRPr lang="en-US"/>
          </a:p>
        </p:txBody>
      </p:sp>
      <p:sp>
        <p:nvSpPr>
          <p:cNvPr id="6" name="Footer Placeholder 5"/>
          <p:cNvSpPr>
            <a:spLocks noGrp="1"/>
          </p:cNvSpPr>
          <p:nvPr>
            <p:ph type="ftr" sz="quarter" idx="11"/>
          </p:nvPr>
        </p:nvSpPr>
        <p:spPr/>
        <p:txBody>
          <a:bodyPr/>
          <a:lstStyle/>
          <a:p>
            <a:r>
              <a:rPr lang="en-US" dirty="0" smtClean="0"/>
              <a:t>© 2016 Pearson Education, Ltd. All rights reserved.</a:t>
            </a:r>
            <a:endParaRPr lang="en-US" dirty="0"/>
          </a:p>
        </p:txBody>
      </p:sp>
      <p:sp>
        <p:nvSpPr>
          <p:cNvPr id="7" name="Slide Number Placeholder 6"/>
          <p:cNvSpPr>
            <a:spLocks noGrp="1"/>
          </p:cNvSpPr>
          <p:nvPr>
            <p:ph type="sldNum" sz="quarter" idx="12"/>
          </p:nvPr>
        </p:nvSpPr>
        <p:spPr/>
        <p:txBody>
          <a:bodyPr/>
          <a:lstStyle/>
          <a:p>
            <a:fld id="{F8F5C7F1-DA37-4ED5-BD71-1E8050852EEC}" type="slidenum">
              <a:rPr lang="en-US" smtClean="0"/>
              <a:pPr/>
              <a:t>‹#›</a:t>
            </a:fld>
            <a:endParaRPr lang="en-US"/>
          </a:p>
        </p:txBody>
      </p:sp>
    </p:spTree>
    <p:extLst>
      <p:ext uri="{BB962C8B-B14F-4D97-AF65-F5344CB8AC3E}">
        <p14:creationId xmlns:p14="http://schemas.microsoft.com/office/powerpoint/2010/main" val="31450457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A876645-E1E4-4A71-912B-74FB2EBCB490}" type="datetime1">
              <a:rPr lang="en-US" smtClean="0"/>
              <a:t>8/27/2018</a:t>
            </a:fld>
            <a:endParaRPr lang="en-US"/>
          </a:p>
        </p:txBody>
      </p:sp>
      <p:sp>
        <p:nvSpPr>
          <p:cNvPr id="8" name="Footer Placeholder 7"/>
          <p:cNvSpPr>
            <a:spLocks noGrp="1"/>
          </p:cNvSpPr>
          <p:nvPr>
            <p:ph type="ftr" sz="quarter" idx="11"/>
          </p:nvPr>
        </p:nvSpPr>
        <p:spPr/>
        <p:txBody>
          <a:bodyPr/>
          <a:lstStyle/>
          <a:p>
            <a:r>
              <a:rPr lang="en-US" dirty="0" smtClean="0"/>
              <a:t>© 2016 Pearson Education, Ltd. All rights reserved.</a:t>
            </a:r>
            <a:endParaRPr lang="en-US" dirty="0"/>
          </a:p>
        </p:txBody>
      </p:sp>
      <p:sp>
        <p:nvSpPr>
          <p:cNvPr id="9" name="Slide Number Placeholder 8"/>
          <p:cNvSpPr>
            <a:spLocks noGrp="1"/>
          </p:cNvSpPr>
          <p:nvPr>
            <p:ph type="sldNum" sz="quarter" idx="12"/>
          </p:nvPr>
        </p:nvSpPr>
        <p:spPr/>
        <p:txBody>
          <a:bodyPr/>
          <a:lstStyle/>
          <a:p>
            <a:fld id="{F8F5C7F1-DA37-4ED5-BD71-1E8050852EEC}" type="slidenum">
              <a:rPr lang="en-US" smtClean="0"/>
              <a:pPr/>
              <a:t>‹#›</a:t>
            </a:fld>
            <a:endParaRPr lang="en-US"/>
          </a:p>
        </p:txBody>
      </p:sp>
    </p:spTree>
    <p:extLst>
      <p:ext uri="{BB962C8B-B14F-4D97-AF65-F5344CB8AC3E}">
        <p14:creationId xmlns:p14="http://schemas.microsoft.com/office/powerpoint/2010/main" val="1222281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A1C2FFF-2094-462D-B289-F13A51A9AF7D}" type="datetime1">
              <a:rPr lang="en-US" smtClean="0"/>
              <a:t>8/27/2018</a:t>
            </a:fld>
            <a:endParaRPr lang="en-US"/>
          </a:p>
        </p:txBody>
      </p:sp>
      <p:sp>
        <p:nvSpPr>
          <p:cNvPr id="4" name="Footer Placeholder 3"/>
          <p:cNvSpPr>
            <a:spLocks noGrp="1"/>
          </p:cNvSpPr>
          <p:nvPr>
            <p:ph type="ftr" sz="quarter" idx="11"/>
          </p:nvPr>
        </p:nvSpPr>
        <p:spPr/>
        <p:txBody>
          <a:bodyPr/>
          <a:lstStyle/>
          <a:p>
            <a:r>
              <a:rPr lang="en-US" dirty="0" smtClean="0"/>
              <a:t>© 2016 Pearson Education, Ltd. All rights reserved.</a:t>
            </a:r>
            <a:endParaRPr lang="en-US" dirty="0"/>
          </a:p>
        </p:txBody>
      </p:sp>
      <p:sp>
        <p:nvSpPr>
          <p:cNvPr id="5" name="Slide Number Placeholder 4"/>
          <p:cNvSpPr>
            <a:spLocks noGrp="1"/>
          </p:cNvSpPr>
          <p:nvPr>
            <p:ph type="sldNum" sz="quarter" idx="12"/>
          </p:nvPr>
        </p:nvSpPr>
        <p:spPr/>
        <p:txBody>
          <a:bodyPr/>
          <a:lstStyle/>
          <a:p>
            <a:fld id="{F8F5C7F1-DA37-4ED5-BD71-1E8050852EEC}" type="slidenum">
              <a:rPr lang="en-US" smtClean="0"/>
              <a:pPr/>
              <a:t>‹#›</a:t>
            </a:fld>
            <a:endParaRPr lang="en-US"/>
          </a:p>
        </p:txBody>
      </p:sp>
    </p:spTree>
    <p:extLst>
      <p:ext uri="{BB962C8B-B14F-4D97-AF65-F5344CB8AC3E}">
        <p14:creationId xmlns:p14="http://schemas.microsoft.com/office/powerpoint/2010/main" val="24865918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98718D-293B-4A4A-9254-D27D3AA02276}" type="datetime1">
              <a:rPr lang="en-US" smtClean="0"/>
              <a:t>8/27/2018</a:t>
            </a:fld>
            <a:endParaRPr lang="en-US"/>
          </a:p>
        </p:txBody>
      </p:sp>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F8F5C7F1-DA37-4ED5-BD71-1E8050852EEC}" type="slidenum">
              <a:rPr lang="en-US" smtClean="0"/>
              <a:pPr/>
              <a:t>‹#›</a:t>
            </a:fld>
            <a:endParaRPr lang="en-US"/>
          </a:p>
        </p:txBody>
      </p:sp>
    </p:spTree>
    <p:extLst>
      <p:ext uri="{BB962C8B-B14F-4D97-AF65-F5344CB8AC3E}">
        <p14:creationId xmlns:p14="http://schemas.microsoft.com/office/powerpoint/2010/main" val="458480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5C5BF1D-BF80-4546-AF95-E927EA3B19B7}" type="datetime1">
              <a:rPr lang="en-US" smtClean="0"/>
              <a:t>8/27/2018</a:t>
            </a:fld>
            <a:endParaRPr lang="en-US"/>
          </a:p>
        </p:txBody>
      </p:sp>
      <p:sp>
        <p:nvSpPr>
          <p:cNvPr id="6" name="Footer Placeholder 5"/>
          <p:cNvSpPr>
            <a:spLocks noGrp="1"/>
          </p:cNvSpPr>
          <p:nvPr>
            <p:ph type="ftr" sz="quarter" idx="11"/>
          </p:nvPr>
        </p:nvSpPr>
        <p:spPr/>
        <p:txBody>
          <a:bodyPr/>
          <a:lstStyle/>
          <a:p>
            <a:r>
              <a:rPr lang="en-US" dirty="0" smtClean="0"/>
              <a:t>© 2016 Pearson Education, Ltd. All rights reserved.</a:t>
            </a:r>
            <a:endParaRPr lang="en-US" dirty="0"/>
          </a:p>
        </p:txBody>
      </p:sp>
      <p:sp>
        <p:nvSpPr>
          <p:cNvPr id="7" name="Slide Number Placeholder 6"/>
          <p:cNvSpPr>
            <a:spLocks noGrp="1"/>
          </p:cNvSpPr>
          <p:nvPr>
            <p:ph type="sldNum" sz="quarter" idx="12"/>
          </p:nvPr>
        </p:nvSpPr>
        <p:spPr/>
        <p:txBody>
          <a:bodyPr/>
          <a:lstStyle/>
          <a:p>
            <a:fld id="{F8F5C7F1-DA37-4ED5-BD71-1E8050852EEC}" type="slidenum">
              <a:rPr lang="en-US" smtClean="0"/>
              <a:pPr/>
              <a:t>‹#›</a:t>
            </a:fld>
            <a:endParaRPr lang="en-US"/>
          </a:p>
        </p:txBody>
      </p:sp>
    </p:spTree>
    <p:extLst>
      <p:ext uri="{BB962C8B-B14F-4D97-AF65-F5344CB8AC3E}">
        <p14:creationId xmlns:p14="http://schemas.microsoft.com/office/powerpoint/2010/main" val="782131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CA72405-5D1F-42C2-BC97-5DF631D522A8}" type="datetime1">
              <a:rPr lang="en-US" smtClean="0"/>
              <a:t>8/27/2018</a:t>
            </a:fld>
            <a:endParaRPr lang="en-US"/>
          </a:p>
        </p:txBody>
      </p:sp>
      <p:sp>
        <p:nvSpPr>
          <p:cNvPr id="6" name="Footer Placeholder 5"/>
          <p:cNvSpPr>
            <a:spLocks noGrp="1"/>
          </p:cNvSpPr>
          <p:nvPr>
            <p:ph type="ftr" sz="quarter" idx="11"/>
          </p:nvPr>
        </p:nvSpPr>
        <p:spPr/>
        <p:txBody>
          <a:bodyPr/>
          <a:lstStyle/>
          <a:p>
            <a:r>
              <a:rPr lang="en-US" dirty="0" smtClean="0"/>
              <a:t>© 2016 Pearson Education, Ltd. All rights reserved.</a:t>
            </a:r>
            <a:endParaRPr lang="en-US" dirty="0"/>
          </a:p>
        </p:txBody>
      </p:sp>
      <p:sp>
        <p:nvSpPr>
          <p:cNvPr id="7" name="Slide Number Placeholder 6"/>
          <p:cNvSpPr>
            <a:spLocks noGrp="1"/>
          </p:cNvSpPr>
          <p:nvPr>
            <p:ph type="sldNum" sz="quarter" idx="12"/>
          </p:nvPr>
        </p:nvSpPr>
        <p:spPr/>
        <p:txBody>
          <a:bodyPr/>
          <a:lstStyle/>
          <a:p>
            <a:fld id="{F8F5C7F1-DA37-4ED5-BD71-1E8050852EEC}" type="slidenum">
              <a:rPr lang="en-US" smtClean="0"/>
              <a:pPr/>
              <a:t>‹#›</a:t>
            </a:fld>
            <a:endParaRPr lang="en-US"/>
          </a:p>
        </p:txBody>
      </p:sp>
    </p:spTree>
    <p:extLst>
      <p:ext uri="{BB962C8B-B14F-4D97-AF65-F5344CB8AC3E}">
        <p14:creationId xmlns:p14="http://schemas.microsoft.com/office/powerpoint/2010/main" val="2711002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F73D73-6A46-45B2-8BB5-7F6890499C46}" type="datetime1">
              <a:rPr lang="en-US" smtClean="0"/>
              <a:t>8/27/2018</a:t>
            </a:fld>
            <a:endParaRPr lang="en-US"/>
          </a:p>
        </p:txBody>
      </p:sp>
      <p:sp>
        <p:nvSpPr>
          <p:cNvPr id="5" name="Footer Placeholder 4"/>
          <p:cNvSpPr>
            <a:spLocks noGrp="1"/>
          </p:cNvSpPr>
          <p:nvPr>
            <p:ph type="ftr" sz="quarter" idx="3"/>
          </p:nvPr>
        </p:nvSpPr>
        <p:spPr>
          <a:xfrm>
            <a:off x="2362200" y="6356350"/>
            <a:ext cx="4495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 2016 Pearson Education, Ltd. All rights reserved.</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F5C7F1-DA37-4ED5-BD71-1E8050852EEC}" type="slidenum">
              <a:rPr lang="en-US" smtClean="0"/>
              <a:pPr/>
              <a:t>‹#›</a:t>
            </a:fld>
            <a:endParaRPr lang="en-US"/>
          </a:p>
        </p:txBody>
      </p:sp>
      <p:sp>
        <p:nvSpPr>
          <p:cNvPr id="7" name="Date Placeholder 3"/>
          <p:cNvSpPr txBox="1">
            <a:spLocks/>
          </p:cNvSpPr>
          <p:nvPr userDrawn="1"/>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Cambria" panose="020405030504060302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5FAD72-B1CD-48FB-8862-51FE86B40483}" type="datetime1">
              <a:rPr lang="en-US" smtClean="0"/>
              <a:pPr/>
              <a:t>8/27/2018</a:t>
            </a:fld>
            <a:endParaRPr lang="en-US" dirty="0"/>
          </a:p>
        </p:txBody>
      </p:sp>
      <p:sp>
        <p:nvSpPr>
          <p:cNvPr id="8" name="Footer Placeholder 4"/>
          <p:cNvSpPr txBox="1">
            <a:spLocks/>
          </p:cNvSpPr>
          <p:nvPr userDrawn="1"/>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ambria" panose="020405030504060302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 2016 Pearson Education, Ltd. All rights reserved.</a:t>
            </a:r>
            <a:endParaRPr lang="en-US" dirty="0"/>
          </a:p>
        </p:txBody>
      </p:sp>
      <p:sp>
        <p:nvSpPr>
          <p:cNvPr id="9" name="Slide Number Placeholder 5"/>
          <p:cNvSpPr txBox="1">
            <a:spLocks/>
          </p:cNvSpPr>
          <p:nvPr userDrawn="1"/>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mbria" panose="020405030504060302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8C0FD6-96F5-477E-84AD-5C3BDD374342}" type="slidenum">
              <a:rPr lang="en-US" smtClean="0"/>
              <a:pPr/>
              <a:t>‹#›</a:t>
            </a:fld>
            <a:endParaRPr lang="en-US" dirty="0"/>
          </a:p>
        </p:txBody>
      </p:sp>
      <p:sp>
        <p:nvSpPr>
          <p:cNvPr id="10" name="Rectangle 12"/>
          <p:cNvSpPr>
            <a:spLocks noChangeArrowheads="1"/>
          </p:cNvSpPr>
          <p:nvPr userDrawn="1"/>
        </p:nvSpPr>
        <p:spPr bwMode="gray">
          <a:xfrm>
            <a:off x="-1588" y="6370638"/>
            <a:ext cx="9145588" cy="495300"/>
          </a:xfrm>
          <a:prstGeom prst="rect">
            <a:avLst/>
          </a:prstGeom>
          <a:solidFill>
            <a:srgbClr val="364395"/>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a:solidFill>
                <a:srgbClr val="000000"/>
              </a:solidFill>
            </a:endParaRPr>
          </a:p>
        </p:txBody>
      </p:sp>
      <p:sp>
        <p:nvSpPr>
          <p:cNvPr id="11" name="Rectangle 8"/>
          <p:cNvSpPr>
            <a:spLocks noChangeArrowheads="1"/>
          </p:cNvSpPr>
          <p:nvPr userDrawn="1"/>
        </p:nvSpPr>
        <p:spPr bwMode="auto">
          <a:xfrm>
            <a:off x="2946042" y="6470134"/>
            <a:ext cx="52625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US" altLang="en-US" sz="1400" b="1" dirty="0" smtClean="0">
                <a:solidFill>
                  <a:schemeClr val="bg1"/>
                </a:solidFill>
                <a:latin typeface="Verdana" pitchFamily="34" charset="0"/>
              </a:rPr>
              <a:t>Authors: Paul </a:t>
            </a:r>
            <a:r>
              <a:rPr lang="en-US" altLang="en-US" sz="1400" b="1" dirty="0" err="1" smtClean="0">
                <a:solidFill>
                  <a:schemeClr val="bg1"/>
                </a:solidFill>
                <a:latin typeface="Verdana" pitchFamily="34" charset="0"/>
              </a:rPr>
              <a:t>Deitel</a:t>
            </a:r>
            <a:r>
              <a:rPr lang="en-US" altLang="en-US" sz="1400" b="1" dirty="0" smtClean="0">
                <a:solidFill>
                  <a:schemeClr val="bg1"/>
                </a:solidFill>
                <a:latin typeface="Verdana" pitchFamily="34" charset="0"/>
              </a:rPr>
              <a:t> and Harvey </a:t>
            </a:r>
            <a:r>
              <a:rPr lang="en-US" altLang="en-US" sz="1400" b="1" dirty="0" err="1" smtClean="0">
                <a:solidFill>
                  <a:schemeClr val="bg1"/>
                </a:solidFill>
                <a:latin typeface="Verdana" pitchFamily="34" charset="0"/>
              </a:rPr>
              <a:t>Deitel</a:t>
            </a:r>
            <a:endParaRPr lang="en-US" altLang="en-US" sz="1400" b="1" dirty="0">
              <a:solidFill>
                <a:schemeClr val="bg1"/>
              </a:solidFill>
              <a:latin typeface="Verdana" pitchFamily="34" charset="0"/>
            </a:endParaRPr>
          </a:p>
        </p:txBody>
      </p:sp>
      <p:sp>
        <p:nvSpPr>
          <p:cNvPr id="12" name="Rectangle 9"/>
          <p:cNvSpPr>
            <a:spLocks noChangeArrowheads="1"/>
          </p:cNvSpPr>
          <p:nvPr userDrawn="1"/>
        </p:nvSpPr>
        <p:spPr bwMode="auto">
          <a:xfrm>
            <a:off x="90488" y="6473924"/>
            <a:ext cx="45720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US" altLang="en-US" sz="1400" b="1" dirty="0" smtClean="0">
                <a:solidFill>
                  <a:schemeClr val="bg1"/>
                </a:solidFill>
                <a:latin typeface="Verdana" pitchFamily="34" charset="0"/>
              </a:rPr>
              <a:t>C - How to Program, 8e</a:t>
            </a:r>
            <a:endParaRPr lang="en-US" altLang="en-US" sz="1400" b="1" dirty="0">
              <a:solidFill>
                <a:schemeClr val="bg1"/>
              </a:solidFill>
              <a:latin typeface="Verdana" pitchFamily="34" charset="0"/>
            </a:endParaRPr>
          </a:p>
        </p:txBody>
      </p:sp>
      <p:sp>
        <p:nvSpPr>
          <p:cNvPr id="13" name="Rectangle 10"/>
          <p:cNvSpPr>
            <a:spLocks noChangeArrowheads="1"/>
          </p:cNvSpPr>
          <p:nvPr userDrawn="1"/>
        </p:nvSpPr>
        <p:spPr bwMode="auto">
          <a:xfrm rot="16200000">
            <a:off x="6575425" y="3155950"/>
            <a:ext cx="472916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US" altLang="en-US" sz="1000" b="1" dirty="0">
                <a:latin typeface="Verdana" pitchFamily="34" charset="0"/>
              </a:rPr>
              <a:t>Copyright © </a:t>
            </a:r>
            <a:r>
              <a:rPr lang="en-US" altLang="en-US" sz="1000" b="1" dirty="0" smtClean="0">
                <a:latin typeface="Verdana" pitchFamily="34" charset="0"/>
              </a:rPr>
              <a:t>2018 </a:t>
            </a:r>
            <a:r>
              <a:rPr lang="en-US" altLang="en-US" sz="1000" b="1" dirty="0">
                <a:latin typeface="Verdana" pitchFamily="34" charset="0"/>
              </a:rPr>
              <a:t>Pearson India Education Services Pvt. Ltd</a:t>
            </a:r>
          </a:p>
        </p:txBody>
      </p:sp>
      <p:pic>
        <p:nvPicPr>
          <p:cNvPr id="14" name="Picture 1"/>
          <p:cNvPicPr>
            <a:picLocks noChangeAspect="1"/>
          </p:cNvPicPr>
          <p:nvPr userDrawn="1"/>
        </p:nvPicPr>
        <p:blipFill>
          <a:blip r:embed="rId14">
            <a:extLst>
              <a:ext uri="{28A0092B-C50C-407E-A947-70E740481C1C}">
                <a14:useLocalDpi xmlns:a14="http://schemas.microsoft.com/office/drawing/2010/main" val="0"/>
              </a:ext>
            </a:extLst>
          </a:blip>
          <a:srcRect r="68925"/>
          <a:stretch>
            <a:fillRect/>
          </a:stretch>
        </p:blipFill>
        <p:spPr bwMode="auto">
          <a:xfrm>
            <a:off x="7454900" y="6435725"/>
            <a:ext cx="3619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
          <p:cNvPicPr>
            <a:picLocks noChangeAspect="1"/>
          </p:cNvPicPr>
          <p:nvPr userDrawn="1"/>
        </p:nvPicPr>
        <p:blipFill>
          <a:blip r:embed="rId15">
            <a:extLst>
              <a:ext uri="{28A0092B-C50C-407E-A947-70E740481C1C}">
                <a14:useLocalDpi xmlns:a14="http://schemas.microsoft.com/office/drawing/2010/main" val="0"/>
              </a:ext>
            </a:extLst>
          </a:blip>
          <a:srcRect l="31075"/>
          <a:stretch>
            <a:fillRect/>
          </a:stretch>
        </p:blipFill>
        <p:spPr bwMode="auto">
          <a:xfrm>
            <a:off x="7829550" y="6370638"/>
            <a:ext cx="109061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67004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0" i="0" u="none"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a:defRPr/>
            </a:pPr>
            <a:r>
              <a:rPr lang="en-US" dirty="0" smtClean="0"/>
              <a:t>Chapter 5</a:t>
            </a:r>
            <a:br>
              <a:rPr lang="en-US" dirty="0" smtClean="0"/>
            </a:br>
            <a:r>
              <a:rPr lang="en-US" smtClean="0"/>
              <a:t>C Functions</a:t>
            </a:r>
            <a:endParaRPr lang="en-US" dirty="0"/>
          </a:p>
        </p:txBody>
      </p:sp>
    </p:spTree>
    <p:extLst>
      <p:ext uri="{BB962C8B-B14F-4D97-AF65-F5344CB8AC3E}">
        <p14:creationId xmlns:p14="http://schemas.microsoft.com/office/powerpoint/2010/main" val="18659070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smtClean="0">
                <a:solidFill>
                  <a:srgbClr val="24B5A1"/>
                </a:solidFill>
                <a:latin typeface="Arial"/>
              </a:rPr>
              <a:t>5.2  </a:t>
            </a:r>
            <a:r>
              <a:rPr lang="en-US" dirty="0">
                <a:solidFill>
                  <a:srgbClr val="3380E6"/>
                </a:solidFill>
                <a:latin typeface="Arial"/>
              </a:rPr>
              <a:t> Modularizing Programs </a:t>
            </a:r>
            <a:r>
              <a:rPr lang="en-US" dirty="0" smtClean="0">
                <a:solidFill>
                  <a:srgbClr val="3380E6"/>
                </a:solidFill>
                <a:latin typeface="Arial"/>
              </a:rPr>
              <a:t>in C (Cont.) </a:t>
            </a:r>
          </a:p>
        </p:txBody>
      </p:sp>
      <p:sp>
        <p:nvSpPr>
          <p:cNvPr id="19459" name="Text Placeholder 2"/>
          <p:cNvSpPr>
            <a:spLocks noGrp="1"/>
          </p:cNvSpPr>
          <p:nvPr>
            <p:ph type="body" idx="1"/>
          </p:nvPr>
        </p:nvSpPr>
        <p:spPr/>
        <p:txBody>
          <a:bodyPr/>
          <a:lstStyle/>
          <a:p>
            <a:pPr eaLnBrk="1" hangingPunct="1">
              <a:lnSpc>
                <a:spcPct val="90000"/>
              </a:lnSpc>
            </a:pPr>
            <a:r>
              <a:rPr lang="en-US" altLang="en-US" sz="2500" dirty="0" smtClean="0">
                <a:solidFill>
                  <a:srgbClr val="000000"/>
                </a:solidFill>
                <a:latin typeface="Cambria" panose="02040503050406030204" pitchFamily="18" charset="0"/>
              </a:rPr>
              <a:t>A common analogy for this is the hierarchical form of management. </a:t>
            </a:r>
          </a:p>
          <a:p>
            <a:pPr eaLnBrk="1" hangingPunct="1">
              <a:lnSpc>
                <a:spcPct val="90000"/>
              </a:lnSpc>
            </a:pPr>
            <a:r>
              <a:rPr lang="en-US" altLang="en-US" sz="2500" dirty="0" smtClean="0">
                <a:solidFill>
                  <a:srgbClr val="000000"/>
                </a:solidFill>
                <a:latin typeface="Cambria" panose="02040503050406030204" pitchFamily="18" charset="0"/>
              </a:rPr>
              <a:t>A boss (the</a:t>
            </a:r>
            <a:r>
              <a:rPr lang="en-US" altLang="en-US" sz="2500" dirty="0" smtClean="0">
                <a:solidFill>
                  <a:srgbClr val="0000FF"/>
                </a:solidFill>
                <a:latin typeface="Cambria" panose="02040503050406030204" pitchFamily="18" charset="0"/>
              </a:rPr>
              <a:t> calling function</a:t>
            </a:r>
            <a:r>
              <a:rPr lang="en-US" altLang="en-US" sz="2500" dirty="0" smtClean="0">
                <a:solidFill>
                  <a:srgbClr val="000000"/>
                </a:solidFill>
                <a:latin typeface="Cambria" panose="02040503050406030204" pitchFamily="18" charset="0"/>
              </a:rPr>
              <a:t> or </a:t>
            </a:r>
            <a:r>
              <a:rPr lang="en-US" altLang="en-US" sz="2500" dirty="0" smtClean="0">
                <a:solidFill>
                  <a:srgbClr val="0000FF"/>
                </a:solidFill>
                <a:latin typeface="Cambria" panose="02040503050406030204" pitchFamily="18" charset="0"/>
              </a:rPr>
              <a:t>caller</a:t>
            </a:r>
            <a:r>
              <a:rPr lang="en-US" altLang="en-US" sz="2500" dirty="0" smtClean="0">
                <a:solidFill>
                  <a:srgbClr val="000000"/>
                </a:solidFill>
                <a:latin typeface="Cambria" panose="02040503050406030204" pitchFamily="18" charset="0"/>
              </a:rPr>
              <a:t>) asks a worker (the </a:t>
            </a:r>
            <a:r>
              <a:rPr lang="en-US" altLang="en-US" sz="2500" dirty="0" smtClean="0">
                <a:solidFill>
                  <a:srgbClr val="0000FF"/>
                </a:solidFill>
                <a:latin typeface="Cambria" panose="02040503050406030204" pitchFamily="18" charset="0"/>
              </a:rPr>
              <a:t>called function</a:t>
            </a:r>
            <a:r>
              <a:rPr lang="en-US" altLang="en-US" sz="2500" dirty="0" smtClean="0">
                <a:solidFill>
                  <a:srgbClr val="000000"/>
                </a:solidFill>
                <a:latin typeface="Cambria" panose="02040503050406030204" pitchFamily="18" charset="0"/>
              </a:rPr>
              <a:t>) to perform a task and report back when the task is done (Fig. 5.1). </a:t>
            </a:r>
          </a:p>
          <a:p>
            <a:pPr eaLnBrk="1" hangingPunct="1">
              <a:lnSpc>
                <a:spcPct val="90000"/>
              </a:lnSpc>
            </a:pPr>
            <a:r>
              <a:rPr lang="en-US" altLang="en-US" sz="2500" dirty="0" smtClean="0">
                <a:solidFill>
                  <a:srgbClr val="000000"/>
                </a:solidFill>
                <a:latin typeface="Cambria" panose="02040503050406030204" pitchFamily="18" charset="0"/>
              </a:rPr>
              <a:t>For example, a function needing to display information on the screen calls the worker function </a:t>
            </a:r>
            <a:r>
              <a:rPr lang="en-US" altLang="en-US" sz="2500" dirty="0" err="1" smtClean="0">
                <a:solidFill>
                  <a:srgbClr val="000000"/>
                </a:solidFill>
                <a:latin typeface="Consolas" panose="020B0609020204030204" pitchFamily="49" charset="0"/>
              </a:rPr>
              <a:t>printf</a:t>
            </a:r>
            <a:r>
              <a:rPr lang="en-US" altLang="en-US" sz="2500" dirty="0" smtClean="0">
                <a:solidFill>
                  <a:srgbClr val="000000"/>
                </a:solidFill>
                <a:latin typeface="Cambria" panose="02040503050406030204" pitchFamily="18" charset="0"/>
              </a:rPr>
              <a:t> to perform that task, then </a:t>
            </a:r>
            <a:r>
              <a:rPr lang="en-US" altLang="en-US" sz="2500" dirty="0" err="1" smtClean="0">
                <a:solidFill>
                  <a:srgbClr val="000000"/>
                </a:solidFill>
                <a:latin typeface="Consolas" panose="020B0609020204030204" pitchFamily="49" charset="0"/>
              </a:rPr>
              <a:t>printf</a:t>
            </a:r>
            <a:r>
              <a:rPr lang="en-US" altLang="en-US" sz="2500" dirty="0" smtClean="0">
                <a:solidFill>
                  <a:srgbClr val="000000"/>
                </a:solidFill>
                <a:latin typeface="Cambria" panose="02040503050406030204" pitchFamily="18" charset="0"/>
              </a:rPr>
              <a:t> displays the information and reports back—or </a:t>
            </a:r>
            <a:r>
              <a:rPr lang="en-US" altLang="en-US" sz="2500" dirty="0" smtClean="0">
                <a:solidFill>
                  <a:srgbClr val="0000FF"/>
                </a:solidFill>
                <a:latin typeface="Cambria" panose="02040503050406030204" pitchFamily="18" charset="0"/>
              </a:rPr>
              <a:t>returns</a:t>
            </a:r>
            <a:r>
              <a:rPr lang="en-US" altLang="en-US" sz="2500" dirty="0" smtClean="0">
                <a:solidFill>
                  <a:srgbClr val="000000"/>
                </a:solidFill>
                <a:latin typeface="Cambria" panose="02040503050406030204" pitchFamily="18" charset="0"/>
              </a:rPr>
              <a:t>—to the calling function when its task is completed. </a:t>
            </a:r>
          </a:p>
          <a:p>
            <a:pPr eaLnBrk="1" hangingPunct="1">
              <a:lnSpc>
                <a:spcPct val="90000"/>
              </a:lnSpc>
            </a:pPr>
            <a:r>
              <a:rPr lang="en-US" altLang="en-US" sz="2500" dirty="0" smtClean="0">
                <a:solidFill>
                  <a:srgbClr val="000000"/>
                </a:solidFill>
                <a:latin typeface="Cambria" panose="02040503050406030204" pitchFamily="18" charset="0"/>
              </a:rPr>
              <a:t>The boss function does not know how the worker function performs its designated tasks. </a:t>
            </a:r>
          </a:p>
        </p:txBody>
      </p:sp>
    </p:spTree>
    <p:extLst>
      <p:ext uri="{BB962C8B-B14F-4D97-AF65-F5344CB8AC3E}">
        <p14:creationId xmlns:p14="http://schemas.microsoft.com/office/powerpoint/2010/main" val="7484809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4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7867650" cy="6079100"/>
          </a:xfrm>
          <a:prstGeom prst="rect">
            <a:avLst/>
          </a:prstGeom>
          <a:noFill/>
          <a:ln>
            <a:noFill/>
          </a:ln>
        </p:spPr>
      </p:pic>
    </p:spTree>
    <p:extLst>
      <p:ext uri="{BB962C8B-B14F-4D97-AF65-F5344CB8AC3E}">
        <p14:creationId xmlns:p14="http://schemas.microsoft.com/office/powerpoint/2010/main" val="301849165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4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248650" cy="6373487"/>
          </a:xfrm>
          <a:prstGeom prst="rect">
            <a:avLst/>
          </a:prstGeom>
          <a:noFill/>
          <a:ln>
            <a:noFill/>
          </a:ln>
        </p:spPr>
      </p:pic>
    </p:spTree>
    <p:extLst>
      <p:ext uri="{BB962C8B-B14F-4D97-AF65-F5344CB8AC3E}">
        <p14:creationId xmlns:p14="http://schemas.microsoft.com/office/powerpoint/2010/main" val="30754993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5.10  </a:t>
            </a:r>
            <a:r>
              <a:rPr lang="en-US" smtClean="0">
                <a:solidFill>
                  <a:srgbClr val="3380E6"/>
                </a:solidFill>
                <a:latin typeface="Arial"/>
              </a:rPr>
              <a:t>Random Number Generation (Cont.)</a:t>
            </a:r>
          </a:p>
        </p:txBody>
      </p:sp>
      <p:sp>
        <p:nvSpPr>
          <p:cNvPr id="105475"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b="1" i="1" dirty="0" smtClean="0">
                <a:solidFill>
                  <a:srgbClr val="000000"/>
                </a:solidFill>
                <a:latin typeface="Cambria" panose="02040503050406030204" pitchFamily="18" charset="0"/>
              </a:rPr>
              <a:t>Randomizing the Random Number Generator</a:t>
            </a:r>
          </a:p>
          <a:p>
            <a:pPr eaLnBrk="1" hangingPunct="1">
              <a:defRPr/>
            </a:pPr>
            <a:r>
              <a:rPr lang="en-US" dirty="0" smtClean="0">
                <a:solidFill>
                  <a:srgbClr val="000000"/>
                </a:solidFill>
                <a:latin typeface="Cambria" panose="02040503050406030204" pitchFamily="18" charset="0"/>
              </a:rPr>
              <a:t>Executing the program of Fig. 5.11 again produces exactly the same sequence of values.</a:t>
            </a:r>
          </a:p>
          <a:p>
            <a:pPr eaLnBrk="1" hangingPunct="1">
              <a:defRPr/>
            </a:pPr>
            <a:r>
              <a:rPr lang="en-US" dirty="0" smtClean="0">
                <a:solidFill>
                  <a:srgbClr val="000000"/>
                </a:solidFill>
                <a:latin typeface="Cambria" panose="02040503050406030204" pitchFamily="18" charset="0"/>
              </a:rPr>
              <a:t>How can these be </a:t>
            </a:r>
            <a:r>
              <a:rPr lang="en-US" i="1" dirty="0" smtClean="0">
                <a:solidFill>
                  <a:srgbClr val="000000"/>
                </a:solidFill>
                <a:latin typeface="Cambria" panose="02040503050406030204" pitchFamily="18" charset="0"/>
              </a:rPr>
              <a:t>random</a:t>
            </a:r>
            <a:r>
              <a:rPr lang="en-US" dirty="0" smtClean="0">
                <a:solidFill>
                  <a:srgbClr val="000000"/>
                </a:solidFill>
                <a:latin typeface="Cambria" panose="02040503050406030204" pitchFamily="18" charset="0"/>
              </a:rPr>
              <a:t> numbers? Ironically, this repeatability is an important characteristic of function </a:t>
            </a:r>
            <a:r>
              <a:rPr lang="en-US" dirty="0" smtClean="0">
                <a:solidFill>
                  <a:srgbClr val="000000"/>
                </a:solidFill>
                <a:latin typeface="Consolas" panose="020B0609020204030204" pitchFamily="49" charset="0"/>
              </a:rPr>
              <a:t>rand</a:t>
            </a:r>
            <a:r>
              <a:rPr lang="en-US" dirty="0" smtClean="0">
                <a:solidFill>
                  <a:srgbClr val="000000"/>
                </a:solidFill>
                <a:latin typeface="Cambria" panose="02040503050406030204" pitchFamily="18" charset="0"/>
              </a:rPr>
              <a:t>. </a:t>
            </a:r>
          </a:p>
          <a:p>
            <a:pPr eaLnBrk="1" hangingPunct="1">
              <a:defRPr/>
            </a:pPr>
            <a:endParaRPr lang="en-US" dirty="0" smtClean="0">
              <a:solidFill>
                <a:srgbClr val="000000"/>
              </a:solidFill>
              <a:latin typeface="Cambria" panose="02040503050406030204" pitchFamily="18" charset="0"/>
            </a:endParaRPr>
          </a:p>
        </p:txBody>
      </p:sp>
    </p:spTree>
    <p:extLst>
      <p:ext uri="{BB962C8B-B14F-4D97-AF65-F5344CB8AC3E}">
        <p14:creationId xmlns:p14="http://schemas.microsoft.com/office/powerpoint/2010/main" val="38285423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5.10  </a:t>
            </a:r>
            <a:r>
              <a:rPr lang="en-US" smtClean="0">
                <a:solidFill>
                  <a:srgbClr val="3380E6"/>
                </a:solidFill>
                <a:latin typeface="Arial"/>
              </a:rPr>
              <a:t>Random Number Generation (Cont.)</a:t>
            </a:r>
          </a:p>
        </p:txBody>
      </p:sp>
      <p:sp>
        <p:nvSpPr>
          <p:cNvPr id="116739" name="Text Placeholder 2"/>
          <p:cNvSpPr>
            <a:spLocks noGrp="1"/>
          </p:cNvSpPr>
          <p:nvPr>
            <p:ph type="body" idx="1"/>
          </p:nvPr>
        </p:nvSpPr>
        <p:spPr/>
        <p:txBody>
          <a:bodyPr>
            <a:normAutofit lnSpcReduction="10000"/>
          </a:bodyPr>
          <a:lstStyle/>
          <a:p>
            <a:pPr eaLnBrk="1" hangingPunct="1"/>
            <a:r>
              <a:rPr lang="en-US" altLang="en-US" sz="2500" dirty="0" smtClean="0">
                <a:solidFill>
                  <a:srgbClr val="000000"/>
                </a:solidFill>
                <a:latin typeface="Cambria" panose="02040503050406030204" pitchFamily="18" charset="0"/>
              </a:rPr>
              <a:t>When </a:t>
            </a:r>
            <a:r>
              <a:rPr lang="en-US" altLang="en-US" sz="2500" i="1" dirty="0" smtClean="0">
                <a:solidFill>
                  <a:srgbClr val="000000"/>
                </a:solidFill>
                <a:latin typeface="Cambria" panose="02040503050406030204" pitchFamily="18" charset="0"/>
              </a:rPr>
              <a:t>debugging</a:t>
            </a:r>
            <a:r>
              <a:rPr lang="en-US" altLang="en-US" sz="2500" dirty="0" smtClean="0">
                <a:solidFill>
                  <a:srgbClr val="000000"/>
                </a:solidFill>
                <a:latin typeface="Cambria" panose="02040503050406030204" pitchFamily="18" charset="0"/>
              </a:rPr>
              <a:t> a program, this repeatability is essential for proving that corrections to a program work properly. </a:t>
            </a:r>
          </a:p>
          <a:p>
            <a:pPr eaLnBrk="1" hangingPunct="1"/>
            <a:r>
              <a:rPr lang="en-US" altLang="en-US" sz="2500" dirty="0" smtClean="0">
                <a:solidFill>
                  <a:srgbClr val="000000"/>
                </a:solidFill>
                <a:latin typeface="Cambria" panose="02040503050406030204" pitchFamily="18" charset="0"/>
              </a:rPr>
              <a:t>Function </a:t>
            </a:r>
            <a:r>
              <a:rPr lang="en-US" altLang="en-US" sz="2500" dirty="0" smtClean="0">
                <a:solidFill>
                  <a:srgbClr val="000000"/>
                </a:solidFill>
                <a:latin typeface="Consolas" panose="020B0609020204030204" pitchFamily="49" charset="0"/>
              </a:rPr>
              <a:t>rand</a:t>
            </a:r>
            <a:r>
              <a:rPr lang="en-US" altLang="en-US" sz="2500" dirty="0" smtClean="0">
                <a:solidFill>
                  <a:srgbClr val="000000"/>
                </a:solidFill>
                <a:latin typeface="Cambria" panose="02040503050406030204" pitchFamily="18" charset="0"/>
              </a:rPr>
              <a:t> actually generates </a:t>
            </a:r>
            <a:r>
              <a:rPr lang="en-US" altLang="en-US" sz="2500" dirty="0" smtClean="0">
                <a:solidFill>
                  <a:srgbClr val="0000FF"/>
                </a:solidFill>
                <a:latin typeface="Cambria" panose="02040503050406030204" pitchFamily="18" charset="0"/>
              </a:rPr>
              <a:t>pseudorandom</a:t>
            </a:r>
            <a:r>
              <a:rPr lang="en-US" altLang="en-US" sz="2500" dirty="0" smtClean="0">
                <a:solidFill>
                  <a:srgbClr val="000000"/>
                </a:solidFill>
                <a:latin typeface="Cambria" panose="02040503050406030204" pitchFamily="18" charset="0"/>
              </a:rPr>
              <a:t> </a:t>
            </a:r>
            <a:r>
              <a:rPr lang="en-US" altLang="en-US" sz="2500" dirty="0" smtClean="0">
                <a:solidFill>
                  <a:srgbClr val="0000FF"/>
                </a:solidFill>
                <a:latin typeface="Cambria" panose="02040503050406030204" pitchFamily="18" charset="0"/>
              </a:rPr>
              <a:t>numbers</a:t>
            </a:r>
            <a:r>
              <a:rPr lang="en-US" altLang="en-US" sz="2500" dirty="0" smtClean="0">
                <a:solidFill>
                  <a:srgbClr val="000000"/>
                </a:solidFill>
                <a:latin typeface="Cambria" panose="02040503050406030204" pitchFamily="18" charset="0"/>
              </a:rPr>
              <a:t>. </a:t>
            </a:r>
          </a:p>
          <a:p>
            <a:pPr eaLnBrk="1" hangingPunct="1"/>
            <a:r>
              <a:rPr lang="en-US" altLang="en-US" sz="2500" dirty="0" smtClean="0">
                <a:solidFill>
                  <a:srgbClr val="000000"/>
                </a:solidFill>
                <a:latin typeface="Cambria" panose="02040503050406030204" pitchFamily="18" charset="0"/>
              </a:rPr>
              <a:t>Calling </a:t>
            </a:r>
            <a:r>
              <a:rPr lang="en-US" altLang="en-US" sz="2500" dirty="0" smtClean="0">
                <a:solidFill>
                  <a:srgbClr val="000000"/>
                </a:solidFill>
                <a:latin typeface="Consolas" panose="020B0609020204030204" pitchFamily="49" charset="0"/>
              </a:rPr>
              <a:t>rand</a:t>
            </a:r>
            <a:r>
              <a:rPr lang="en-US" altLang="en-US" sz="2500" dirty="0" smtClean="0">
                <a:solidFill>
                  <a:srgbClr val="000000"/>
                </a:solidFill>
                <a:latin typeface="Cambria" panose="02040503050406030204" pitchFamily="18" charset="0"/>
              </a:rPr>
              <a:t> repeatedly produces a sequence of numbers that appears to be random. </a:t>
            </a:r>
          </a:p>
          <a:p>
            <a:pPr eaLnBrk="1" hangingPunct="1"/>
            <a:r>
              <a:rPr lang="en-US" altLang="en-US" sz="2500" dirty="0" smtClean="0">
                <a:solidFill>
                  <a:srgbClr val="000000"/>
                </a:solidFill>
                <a:latin typeface="Cambria" panose="02040503050406030204" pitchFamily="18" charset="0"/>
              </a:rPr>
              <a:t>However, the sequence repeats itself each time the program is executed. </a:t>
            </a:r>
          </a:p>
          <a:p>
            <a:pPr eaLnBrk="1" hangingPunct="1"/>
            <a:r>
              <a:rPr lang="en-US" altLang="en-US" sz="2500" dirty="0" smtClean="0">
                <a:solidFill>
                  <a:srgbClr val="000000"/>
                </a:solidFill>
                <a:latin typeface="Cambria" panose="02040503050406030204" pitchFamily="18" charset="0"/>
              </a:rPr>
              <a:t>Once a program has been thoroughly debugged, it can be conditioned to produce a different sequence of random numbers for each execution. </a:t>
            </a:r>
          </a:p>
        </p:txBody>
      </p:sp>
    </p:spTree>
    <p:extLst>
      <p:ext uri="{BB962C8B-B14F-4D97-AF65-F5344CB8AC3E}">
        <p14:creationId xmlns:p14="http://schemas.microsoft.com/office/powerpoint/2010/main" val="28966630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5.10  </a:t>
            </a:r>
            <a:r>
              <a:rPr lang="en-US" smtClean="0">
                <a:solidFill>
                  <a:srgbClr val="3380E6"/>
                </a:solidFill>
                <a:latin typeface="Arial"/>
              </a:rPr>
              <a:t>Random Number Generation (Cont.)</a:t>
            </a:r>
          </a:p>
        </p:txBody>
      </p:sp>
      <p:sp>
        <p:nvSpPr>
          <p:cNvPr id="117763" name="Text Placeholder 2"/>
          <p:cNvSpPr>
            <a:spLocks noGrp="1"/>
          </p:cNvSpPr>
          <p:nvPr>
            <p:ph type="body" idx="1"/>
          </p:nvPr>
        </p:nvSpPr>
        <p:spPr/>
        <p:txBody>
          <a:bodyPr>
            <a:normAutofit/>
          </a:bodyPr>
          <a:lstStyle/>
          <a:p>
            <a:pPr eaLnBrk="1" hangingPunct="1"/>
            <a:r>
              <a:rPr lang="en-US" altLang="en-US" dirty="0" smtClean="0">
                <a:solidFill>
                  <a:srgbClr val="000000"/>
                </a:solidFill>
                <a:latin typeface="Cambria" panose="02040503050406030204" pitchFamily="18" charset="0"/>
              </a:rPr>
              <a:t>This is called </a:t>
            </a:r>
            <a:r>
              <a:rPr lang="en-US" altLang="en-US" dirty="0" smtClean="0">
                <a:solidFill>
                  <a:srgbClr val="0000FF"/>
                </a:solidFill>
                <a:latin typeface="Cambria" panose="02040503050406030204" pitchFamily="18" charset="0"/>
              </a:rPr>
              <a:t>randomizing</a:t>
            </a:r>
            <a:r>
              <a:rPr lang="en-US" altLang="en-US" dirty="0" smtClean="0">
                <a:solidFill>
                  <a:srgbClr val="000000"/>
                </a:solidFill>
                <a:latin typeface="Cambria" panose="02040503050406030204" pitchFamily="18" charset="0"/>
              </a:rPr>
              <a:t> and is accomplished with the standard library function </a:t>
            </a:r>
            <a:r>
              <a:rPr lang="en-US" altLang="en-US" dirty="0" err="1" smtClean="0">
                <a:solidFill>
                  <a:srgbClr val="000000"/>
                </a:solidFill>
                <a:latin typeface="Consolas" panose="020B0609020204030204" pitchFamily="49" charset="0"/>
              </a:rPr>
              <a:t>srand</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Function </a:t>
            </a:r>
            <a:r>
              <a:rPr lang="en-US" altLang="en-US" dirty="0" err="1" smtClean="0">
                <a:solidFill>
                  <a:srgbClr val="000000"/>
                </a:solidFill>
                <a:latin typeface="Consolas" panose="020B0609020204030204" pitchFamily="49" charset="0"/>
              </a:rPr>
              <a:t>srand</a:t>
            </a:r>
            <a:r>
              <a:rPr lang="en-US" altLang="en-US" dirty="0" smtClean="0">
                <a:solidFill>
                  <a:srgbClr val="000000"/>
                </a:solidFill>
                <a:latin typeface="Cambria" panose="02040503050406030204" pitchFamily="18" charset="0"/>
              </a:rPr>
              <a:t> takes an </a:t>
            </a:r>
            <a:r>
              <a:rPr lang="en-US" altLang="en-US" dirty="0" smtClean="0">
                <a:solidFill>
                  <a:srgbClr val="000000"/>
                </a:solidFill>
                <a:latin typeface="Consolas" panose="020B0609020204030204" pitchFamily="49" charset="0"/>
              </a:rPr>
              <a:t>unsigned</a:t>
            </a:r>
            <a:r>
              <a:rPr lang="en-US" altLang="en-US" dirty="0" smtClean="0">
                <a:solidFill>
                  <a:srgbClr val="000000"/>
                </a:solidFill>
                <a:latin typeface="Cambria" panose="02040503050406030204" pitchFamily="18" charset="0"/>
              </a:rPr>
              <a:t> integer argument and</a:t>
            </a:r>
            <a:r>
              <a:rPr lang="en-US" altLang="en-US" i="1" dirty="0" smtClean="0">
                <a:solidFill>
                  <a:srgbClr val="000000"/>
                </a:solidFill>
                <a:latin typeface="Cambria" panose="02040503050406030204" pitchFamily="18" charset="0"/>
              </a:rPr>
              <a:t> </a:t>
            </a:r>
            <a:r>
              <a:rPr lang="en-US" altLang="en-US" dirty="0" smtClean="0">
                <a:solidFill>
                  <a:srgbClr val="0000FF"/>
                </a:solidFill>
                <a:latin typeface="Cambria" panose="02040503050406030204" pitchFamily="18" charset="0"/>
              </a:rPr>
              <a:t>seeds</a:t>
            </a:r>
            <a:r>
              <a:rPr lang="en-US" altLang="en-US" dirty="0" smtClean="0">
                <a:solidFill>
                  <a:srgbClr val="000000"/>
                </a:solidFill>
                <a:latin typeface="Cambria" panose="02040503050406030204" pitchFamily="18" charset="0"/>
              </a:rPr>
              <a:t> function </a:t>
            </a:r>
            <a:r>
              <a:rPr lang="en-US" altLang="en-US" dirty="0" smtClean="0">
                <a:solidFill>
                  <a:srgbClr val="000000"/>
                </a:solidFill>
                <a:latin typeface="Consolas" panose="020B0609020204030204" pitchFamily="49" charset="0"/>
              </a:rPr>
              <a:t>rand</a:t>
            </a:r>
            <a:r>
              <a:rPr lang="en-US" altLang="en-US" dirty="0" smtClean="0">
                <a:solidFill>
                  <a:srgbClr val="000000"/>
                </a:solidFill>
                <a:latin typeface="Cambria" panose="02040503050406030204" pitchFamily="18" charset="0"/>
              </a:rPr>
              <a:t> to produce a different sequence of random numbers for each execution of the program. </a:t>
            </a:r>
          </a:p>
          <a:p>
            <a:pPr eaLnBrk="1" hangingPunct="1"/>
            <a:r>
              <a:rPr lang="en-US" altLang="en-US" dirty="0" smtClean="0">
                <a:solidFill>
                  <a:srgbClr val="000000"/>
                </a:solidFill>
                <a:latin typeface="Cambria" panose="02040503050406030204" pitchFamily="18" charset="0"/>
              </a:rPr>
              <a:t>We demonstrate function </a:t>
            </a:r>
            <a:r>
              <a:rPr lang="en-US" altLang="en-US" dirty="0" err="1" smtClean="0">
                <a:solidFill>
                  <a:srgbClr val="000000"/>
                </a:solidFill>
                <a:latin typeface="Consolas" panose="020B0609020204030204" pitchFamily="49" charset="0"/>
              </a:rPr>
              <a:t>srand</a:t>
            </a:r>
            <a:r>
              <a:rPr lang="en-US" altLang="en-US" dirty="0" smtClean="0">
                <a:solidFill>
                  <a:srgbClr val="000000"/>
                </a:solidFill>
                <a:latin typeface="Cambria" panose="02040503050406030204" pitchFamily="18" charset="0"/>
              </a:rPr>
              <a:t> in Fig. 5.13. </a:t>
            </a:r>
          </a:p>
        </p:txBody>
      </p:sp>
    </p:spTree>
    <p:extLst>
      <p:ext uri="{BB962C8B-B14F-4D97-AF65-F5344CB8AC3E}">
        <p14:creationId xmlns:p14="http://schemas.microsoft.com/office/powerpoint/2010/main" val="31438577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5.10  </a:t>
            </a:r>
            <a:r>
              <a:rPr lang="en-US" smtClean="0">
                <a:solidFill>
                  <a:srgbClr val="3380E6"/>
                </a:solidFill>
                <a:latin typeface="Arial"/>
              </a:rPr>
              <a:t>Random Number Generation (Cont.)</a:t>
            </a:r>
          </a:p>
        </p:txBody>
      </p:sp>
      <p:sp>
        <p:nvSpPr>
          <p:cNvPr id="118787" name="Text Placeholder 2"/>
          <p:cNvSpPr>
            <a:spLocks noGrp="1"/>
          </p:cNvSpPr>
          <p:nvPr>
            <p:ph type="body" idx="1"/>
          </p:nvPr>
        </p:nvSpPr>
        <p:spPr/>
        <p:txBody>
          <a:bodyPr/>
          <a:lstStyle/>
          <a:p>
            <a:pPr eaLnBrk="1" hangingPunct="1">
              <a:lnSpc>
                <a:spcPct val="90000"/>
              </a:lnSpc>
            </a:pPr>
            <a:r>
              <a:rPr lang="en-US" altLang="en-US" sz="2500" dirty="0" smtClean="0">
                <a:solidFill>
                  <a:srgbClr val="000000"/>
                </a:solidFill>
                <a:latin typeface="Cambria" panose="02040503050406030204" pitchFamily="18" charset="0"/>
              </a:rPr>
              <a:t>Function </a:t>
            </a:r>
            <a:r>
              <a:rPr lang="en-US" altLang="en-US" sz="2500" dirty="0" err="1" smtClean="0">
                <a:solidFill>
                  <a:srgbClr val="000000"/>
                </a:solidFill>
                <a:latin typeface="Consolas" panose="020B0609020204030204" pitchFamily="49" charset="0"/>
              </a:rPr>
              <a:t>srand</a:t>
            </a:r>
            <a:r>
              <a:rPr lang="en-US" altLang="en-US" sz="2500" dirty="0" smtClean="0">
                <a:solidFill>
                  <a:srgbClr val="000000"/>
                </a:solidFill>
                <a:latin typeface="Cambria" panose="02040503050406030204" pitchFamily="18" charset="0"/>
              </a:rPr>
              <a:t> takes an </a:t>
            </a:r>
            <a:r>
              <a:rPr lang="en-US" altLang="en-US" sz="2500" dirty="0" smtClean="0">
                <a:solidFill>
                  <a:srgbClr val="000000"/>
                </a:solidFill>
                <a:latin typeface="Consolas" panose="020B0609020204030204" pitchFamily="49" charset="0"/>
              </a:rPr>
              <a:t>unsigned </a:t>
            </a:r>
            <a:r>
              <a:rPr lang="en-US" altLang="en-US" sz="2500" dirty="0" err="1" smtClean="0">
                <a:solidFill>
                  <a:srgbClr val="000000"/>
                </a:solidFill>
                <a:latin typeface="Consolas" panose="020B0609020204030204" pitchFamily="49" charset="0"/>
              </a:rPr>
              <a:t>int</a:t>
            </a:r>
            <a:r>
              <a:rPr lang="en-US" altLang="en-US" sz="2500" dirty="0" smtClean="0">
                <a:solidFill>
                  <a:srgbClr val="000000"/>
                </a:solidFill>
                <a:latin typeface="Cambria" panose="02040503050406030204" pitchFamily="18" charset="0"/>
              </a:rPr>
              <a:t> value as an argument. </a:t>
            </a:r>
          </a:p>
          <a:p>
            <a:pPr eaLnBrk="1" hangingPunct="1">
              <a:lnSpc>
                <a:spcPct val="90000"/>
              </a:lnSpc>
            </a:pPr>
            <a:r>
              <a:rPr lang="en-US" altLang="en-US" sz="2500" dirty="0" smtClean="0">
                <a:solidFill>
                  <a:srgbClr val="000000"/>
                </a:solidFill>
                <a:latin typeface="Cambria" panose="02040503050406030204" pitchFamily="18" charset="0"/>
              </a:rPr>
              <a:t>The conversion </a:t>
            </a:r>
            <a:r>
              <a:rPr lang="en-US" altLang="en-US" sz="2500" dirty="0" err="1" smtClean="0">
                <a:solidFill>
                  <a:srgbClr val="000000"/>
                </a:solidFill>
                <a:latin typeface="Cambria" panose="02040503050406030204" pitchFamily="18" charset="0"/>
              </a:rPr>
              <a:t>specifier</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%u</a:t>
            </a:r>
            <a:r>
              <a:rPr lang="en-US" altLang="en-US" sz="2500" dirty="0" smtClean="0">
                <a:solidFill>
                  <a:srgbClr val="000000"/>
                </a:solidFill>
                <a:latin typeface="Cambria" panose="02040503050406030204" pitchFamily="18" charset="0"/>
              </a:rPr>
              <a:t> is used to read an </a:t>
            </a:r>
            <a:r>
              <a:rPr lang="en-US" altLang="en-US" sz="2500" dirty="0" smtClean="0">
                <a:solidFill>
                  <a:srgbClr val="000000"/>
                </a:solidFill>
                <a:latin typeface="Consolas" panose="020B0609020204030204" pitchFamily="49" charset="0"/>
              </a:rPr>
              <a:t>unsigned </a:t>
            </a:r>
            <a:r>
              <a:rPr lang="en-US" altLang="en-US" sz="2500" dirty="0" err="1" smtClean="0">
                <a:solidFill>
                  <a:srgbClr val="000000"/>
                </a:solidFill>
                <a:latin typeface="Consolas" panose="020B0609020204030204" pitchFamily="49" charset="0"/>
              </a:rPr>
              <a:t>int</a:t>
            </a:r>
            <a:r>
              <a:rPr lang="en-US" altLang="en-US" sz="2500" dirty="0" smtClean="0">
                <a:solidFill>
                  <a:srgbClr val="000000"/>
                </a:solidFill>
                <a:latin typeface="Cambria" panose="02040503050406030204" pitchFamily="18" charset="0"/>
              </a:rPr>
              <a:t> value with </a:t>
            </a:r>
            <a:r>
              <a:rPr lang="en-US" altLang="en-US" sz="2500" dirty="0" err="1" smtClean="0">
                <a:solidFill>
                  <a:srgbClr val="000000"/>
                </a:solidFill>
                <a:latin typeface="Consolas" panose="020B0609020204030204" pitchFamily="49" charset="0"/>
              </a:rPr>
              <a:t>scanf</a:t>
            </a:r>
            <a:r>
              <a:rPr lang="en-US" altLang="en-US" sz="2500" dirty="0" smtClean="0">
                <a:solidFill>
                  <a:srgbClr val="000000"/>
                </a:solidFill>
                <a:latin typeface="Cambria" panose="02040503050406030204" pitchFamily="18" charset="0"/>
              </a:rPr>
              <a:t>. </a:t>
            </a:r>
          </a:p>
          <a:p>
            <a:pPr eaLnBrk="1" hangingPunct="1">
              <a:lnSpc>
                <a:spcPct val="90000"/>
              </a:lnSpc>
            </a:pPr>
            <a:r>
              <a:rPr lang="en-US" altLang="en-US" sz="2500" dirty="0" smtClean="0">
                <a:solidFill>
                  <a:srgbClr val="000000"/>
                </a:solidFill>
                <a:latin typeface="Cambria" panose="02040503050406030204" pitchFamily="18" charset="0"/>
              </a:rPr>
              <a:t>The function prototype for </a:t>
            </a:r>
            <a:r>
              <a:rPr lang="en-US" altLang="en-US" sz="2500" dirty="0" err="1" smtClean="0">
                <a:solidFill>
                  <a:srgbClr val="000000"/>
                </a:solidFill>
                <a:latin typeface="Consolas" panose="020B0609020204030204" pitchFamily="49" charset="0"/>
              </a:rPr>
              <a:t>srand</a:t>
            </a:r>
            <a:r>
              <a:rPr lang="en-US" altLang="en-US" sz="2500" dirty="0" smtClean="0">
                <a:solidFill>
                  <a:srgbClr val="000000"/>
                </a:solidFill>
                <a:latin typeface="Cambria" panose="02040503050406030204" pitchFamily="18" charset="0"/>
              </a:rPr>
              <a:t> is found in </a:t>
            </a:r>
            <a:r>
              <a:rPr lang="en-US" altLang="en-US" sz="2500" dirty="0" smtClean="0">
                <a:solidFill>
                  <a:srgbClr val="000000"/>
                </a:solidFill>
                <a:latin typeface="Consolas" panose="020B0609020204030204" pitchFamily="49" charset="0"/>
              </a:rPr>
              <a:t>&lt;</a:t>
            </a:r>
            <a:r>
              <a:rPr lang="en-US" altLang="en-US" sz="2500" dirty="0" err="1" smtClean="0">
                <a:solidFill>
                  <a:srgbClr val="000000"/>
                </a:solidFill>
                <a:latin typeface="Consolas" panose="020B0609020204030204" pitchFamily="49" charset="0"/>
              </a:rPr>
              <a:t>stdlib.h</a:t>
            </a:r>
            <a:r>
              <a:rPr lang="en-US" altLang="en-US" sz="2500" dirty="0" smtClean="0">
                <a:solidFill>
                  <a:srgbClr val="000000"/>
                </a:solidFill>
                <a:latin typeface="Consolas" panose="020B0609020204030204" pitchFamily="49" charset="0"/>
              </a:rPr>
              <a:t>&gt;</a:t>
            </a:r>
            <a:r>
              <a:rPr lang="en-US" altLang="en-US" sz="2500" dirty="0" smtClean="0">
                <a:solidFill>
                  <a:srgbClr val="000000"/>
                </a:solidFill>
                <a:latin typeface="Cambria" panose="02040503050406030204" pitchFamily="18" charset="0"/>
              </a:rPr>
              <a:t>.</a:t>
            </a:r>
          </a:p>
        </p:txBody>
      </p:sp>
    </p:spTree>
    <p:extLst>
      <p:ext uri="{BB962C8B-B14F-4D97-AF65-F5344CB8AC3E}">
        <p14:creationId xmlns:p14="http://schemas.microsoft.com/office/powerpoint/2010/main" val="186058267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4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49" cy="6314609"/>
          </a:xfrm>
          <a:prstGeom prst="rect">
            <a:avLst/>
          </a:prstGeom>
          <a:noFill/>
          <a:ln>
            <a:noFill/>
          </a:ln>
        </p:spPr>
      </p:pic>
    </p:spTree>
    <p:extLst>
      <p:ext uri="{BB962C8B-B14F-4D97-AF65-F5344CB8AC3E}">
        <p14:creationId xmlns:p14="http://schemas.microsoft.com/office/powerpoint/2010/main" val="256997854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4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20050" cy="6196855"/>
          </a:xfrm>
          <a:prstGeom prst="rect">
            <a:avLst/>
          </a:prstGeom>
          <a:noFill/>
          <a:ln>
            <a:noFill/>
          </a:ln>
        </p:spPr>
      </p:pic>
    </p:spTree>
    <p:extLst>
      <p:ext uri="{BB962C8B-B14F-4D97-AF65-F5344CB8AC3E}">
        <p14:creationId xmlns:p14="http://schemas.microsoft.com/office/powerpoint/2010/main" val="381560683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4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20050" cy="6196855"/>
          </a:xfrm>
          <a:prstGeom prst="rect">
            <a:avLst/>
          </a:prstGeom>
          <a:noFill/>
          <a:ln>
            <a:noFill/>
          </a:ln>
        </p:spPr>
      </p:pic>
    </p:spTree>
    <p:extLst>
      <p:ext uri="{BB962C8B-B14F-4D97-AF65-F5344CB8AC3E}">
        <p14:creationId xmlns:p14="http://schemas.microsoft.com/office/powerpoint/2010/main" val="143579056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5.10  </a:t>
            </a:r>
            <a:r>
              <a:rPr lang="en-US" smtClean="0">
                <a:solidFill>
                  <a:srgbClr val="3380E6"/>
                </a:solidFill>
                <a:latin typeface="Arial"/>
              </a:rPr>
              <a:t>Random Number Generation (Cont.)</a:t>
            </a:r>
          </a:p>
        </p:txBody>
      </p:sp>
      <p:sp>
        <p:nvSpPr>
          <p:cNvPr id="122883" name="Text Placeholder 2"/>
          <p:cNvSpPr>
            <a:spLocks noGrp="1"/>
          </p:cNvSpPr>
          <p:nvPr>
            <p:ph type="body" idx="1"/>
          </p:nvPr>
        </p:nvSpPr>
        <p:spPr/>
        <p:txBody>
          <a:bodyPr>
            <a:normAutofit lnSpcReduction="10000"/>
          </a:bodyPr>
          <a:lstStyle/>
          <a:p>
            <a:pPr eaLnBrk="1" hangingPunct="1"/>
            <a:r>
              <a:rPr lang="en-US" altLang="en-US" sz="2500" dirty="0" smtClean="0">
                <a:solidFill>
                  <a:srgbClr val="000000"/>
                </a:solidFill>
                <a:latin typeface="Cambria" panose="02040503050406030204" pitchFamily="18" charset="0"/>
              </a:rPr>
              <a:t>Let’s run the program several times and observe the results. </a:t>
            </a:r>
          </a:p>
          <a:p>
            <a:pPr eaLnBrk="1" hangingPunct="1"/>
            <a:r>
              <a:rPr lang="en-US" altLang="en-US" sz="2500" dirty="0" smtClean="0">
                <a:solidFill>
                  <a:srgbClr val="000000"/>
                </a:solidFill>
                <a:latin typeface="Cambria" panose="02040503050406030204" pitchFamily="18" charset="0"/>
              </a:rPr>
              <a:t>Notice that a different sequence of random numbers is obtained each time the program is run, provided that a different seed is supplied.</a:t>
            </a:r>
          </a:p>
          <a:p>
            <a:pPr eaLnBrk="1" hangingPunct="1"/>
            <a:r>
              <a:rPr lang="en-US" altLang="en-US" sz="2500" dirty="0" smtClean="0">
                <a:solidFill>
                  <a:srgbClr val="000000"/>
                </a:solidFill>
                <a:latin typeface="Cambria" panose="02040503050406030204" pitchFamily="18" charset="0"/>
              </a:rPr>
              <a:t>To randomize without entering a seed each time, use a statement like </a:t>
            </a:r>
          </a:p>
          <a:p>
            <a:pPr lvl="2" eaLnBrk="1" hangingPunct="1">
              <a:buFont typeface="Wingdings 2" panose="05020102010507070707" pitchFamily="18" charset="2"/>
              <a:buNone/>
            </a:pPr>
            <a:r>
              <a:rPr lang="en-US" altLang="en-US" sz="1900" dirty="0" err="1" smtClean="0">
                <a:solidFill>
                  <a:srgbClr val="000000"/>
                </a:solidFill>
                <a:latin typeface="Consolas" panose="020B0609020204030204" pitchFamily="49" charset="0"/>
              </a:rPr>
              <a:t>srand</a:t>
            </a:r>
            <a:r>
              <a:rPr lang="en-US" altLang="en-US" sz="1900" dirty="0" smtClean="0">
                <a:solidFill>
                  <a:srgbClr val="000000"/>
                </a:solidFill>
                <a:latin typeface="Consolas" panose="020B0609020204030204" pitchFamily="49" charset="0"/>
              </a:rPr>
              <a:t>(time(</a:t>
            </a:r>
            <a:r>
              <a:rPr lang="en-US" altLang="en-US" sz="1900" b="1" dirty="0" smtClean="0">
                <a:solidFill>
                  <a:srgbClr val="128AFF"/>
                </a:solidFill>
                <a:latin typeface="Consolas" panose="020B0609020204030204" pitchFamily="49" charset="0"/>
              </a:rPr>
              <a:t>NULL</a:t>
            </a:r>
            <a:r>
              <a:rPr lang="en-US" altLang="en-US" sz="1900" b="1" dirty="0" smtClean="0">
                <a:solidFill>
                  <a:srgbClr val="000000"/>
                </a:solidFill>
                <a:latin typeface="Consolas" panose="020B0609020204030204" pitchFamily="49" charset="0"/>
              </a:rPr>
              <a:t>));</a:t>
            </a:r>
          </a:p>
          <a:p>
            <a:pPr eaLnBrk="1" hangingPunct="1"/>
            <a:r>
              <a:rPr lang="en-US" altLang="en-US" sz="2500" dirty="0" smtClean="0">
                <a:solidFill>
                  <a:srgbClr val="000000"/>
                </a:solidFill>
                <a:latin typeface="Cambria" panose="02040503050406030204" pitchFamily="18" charset="0"/>
              </a:rPr>
              <a:t>This causes the computer to read its clock to obtain the value for the seed automatically. </a:t>
            </a:r>
          </a:p>
          <a:p>
            <a:pPr eaLnBrk="1" hangingPunct="1"/>
            <a:r>
              <a:rPr lang="en-US" altLang="en-US" sz="2500" dirty="0" smtClean="0">
                <a:solidFill>
                  <a:srgbClr val="000000"/>
                </a:solidFill>
                <a:latin typeface="Cambria" panose="02040503050406030204" pitchFamily="18" charset="0"/>
              </a:rPr>
              <a:t>Function </a:t>
            </a:r>
            <a:r>
              <a:rPr lang="en-US" altLang="en-US" sz="2500" dirty="0" smtClean="0">
                <a:solidFill>
                  <a:srgbClr val="000000"/>
                </a:solidFill>
                <a:latin typeface="Consolas" panose="020B0609020204030204" pitchFamily="49" charset="0"/>
              </a:rPr>
              <a:t>time</a:t>
            </a:r>
            <a:r>
              <a:rPr lang="en-US" altLang="en-US" sz="2500" dirty="0" smtClean="0">
                <a:solidFill>
                  <a:srgbClr val="000000"/>
                </a:solidFill>
                <a:latin typeface="Cambria" panose="02040503050406030204" pitchFamily="18" charset="0"/>
              </a:rPr>
              <a:t> returns the number of seconds that have passed since midnight on January 1, 1970. </a:t>
            </a:r>
          </a:p>
        </p:txBody>
      </p:sp>
    </p:spTree>
    <p:extLst>
      <p:ext uri="{BB962C8B-B14F-4D97-AF65-F5344CB8AC3E}">
        <p14:creationId xmlns:p14="http://schemas.microsoft.com/office/powerpoint/2010/main" val="2887521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smtClean="0">
                <a:solidFill>
                  <a:srgbClr val="24B5A1"/>
                </a:solidFill>
                <a:latin typeface="Arial"/>
              </a:rPr>
              <a:t>5.2  </a:t>
            </a:r>
            <a:r>
              <a:rPr lang="en-US" dirty="0">
                <a:solidFill>
                  <a:srgbClr val="3380E6"/>
                </a:solidFill>
                <a:latin typeface="Arial"/>
              </a:rPr>
              <a:t> Modularizing Programs </a:t>
            </a:r>
            <a:r>
              <a:rPr lang="en-US" dirty="0" smtClean="0">
                <a:solidFill>
                  <a:srgbClr val="3380E6"/>
                </a:solidFill>
                <a:latin typeface="Arial"/>
              </a:rPr>
              <a:t>in C (Cont.) </a:t>
            </a:r>
          </a:p>
        </p:txBody>
      </p:sp>
      <p:sp>
        <p:nvSpPr>
          <p:cNvPr id="20483" name="Text Placeholder 2"/>
          <p:cNvSpPr>
            <a:spLocks noGrp="1"/>
          </p:cNvSpPr>
          <p:nvPr>
            <p:ph type="body" idx="1"/>
          </p:nvPr>
        </p:nvSpPr>
        <p:spPr/>
        <p:txBody>
          <a:bodyPr>
            <a:normAutofit fontScale="85000" lnSpcReduction="10000"/>
          </a:bodyPr>
          <a:lstStyle/>
          <a:p>
            <a:pPr eaLnBrk="1" hangingPunct="1"/>
            <a:r>
              <a:rPr lang="en-US" altLang="en-US" dirty="0" smtClean="0">
                <a:solidFill>
                  <a:srgbClr val="000000"/>
                </a:solidFill>
                <a:latin typeface="Cambria" panose="02040503050406030204" pitchFamily="18" charset="0"/>
              </a:rPr>
              <a:t>The worker may call other worker functions, and the boss will be unaware of this. </a:t>
            </a:r>
          </a:p>
          <a:p>
            <a:pPr eaLnBrk="1" hangingPunct="1"/>
            <a:r>
              <a:rPr lang="en-US" altLang="en-US" dirty="0" smtClean="0">
                <a:solidFill>
                  <a:srgbClr val="000000"/>
                </a:solidFill>
                <a:latin typeface="Cambria" panose="02040503050406030204" pitchFamily="18" charset="0"/>
              </a:rPr>
              <a:t>We’ll soon see how this “hiding” of implementation details promotes good software engineering. </a:t>
            </a:r>
          </a:p>
          <a:p>
            <a:pPr eaLnBrk="1" hangingPunct="1"/>
            <a:r>
              <a:rPr lang="en-US" altLang="en-US" dirty="0" smtClean="0">
                <a:solidFill>
                  <a:srgbClr val="000000"/>
                </a:solidFill>
                <a:latin typeface="Cambria" panose="02040503050406030204" pitchFamily="18" charset="0"/>
              </a:rPr>
              <a:t>Figure 5.1 shows a boss function communicating with several worker functions in a hierarchical manner. </a:t>
            </a:r>
          </a:p>
          <a:p>
            <a:pPr eaLnBrk="1" hangingPunct="1"/>
            <a:r>
              <a:rPr lang="en-US" altLang="en-US" dirty="0" smtClean="0">
                <a:solidFill>
                  <a:srgbClr val="000000"/>
                </a:solidFill>
                <a:latin typeface="Cambria" panose="02040503050406030204" pitchFamily="18" charset="0"/>
              </a:rPr>
              <a:t>Note that </a:t>
            </a:r>
            <a:r>
              <a:rPr lang="en-US" altLang="en-US" dirty="0" smtClean="0">
                <a:solidFill>
                  <a:srgbClr val="000000"/>
                </a:solidFill>
                <a:latin typeface="Consolas" panose="020B0609020204030204" pitchFamily="49" charset="0"/>
              </a:rPr>
              <a:t>worker1</a:t>
            </a:r>
            <a:r>
              <a:rPr lang="en-US" altLang="en-US" dirty="0" smtClean="0">
                <a:solidFill>
                  <a:srgbClr val="000000"/>
                </a:solidFill>
                <a:latin typeface="Cambria" panose="02040503050406030204" pitchFamily="18" charset="0"/>
              </a:rPr>
              <a:t> acts as a boss function to </a:t>
            </a:r>
            <a:r>
              <a:rPr lang="en-US" altLang="en-US" dirty="0" smtClean="0">
                <a:solidFill>
                  <a:srgbClr val="000000"/>
                </a:solidFill>
                <a:latin typeface="Consolas" panose="020B0609020204030204" pitchFamily="49" charset="0"/>
              </a:rPr>
              <a:t>worker4</a:t>
            </a:r>
            <a:r>
              <a:rPr lang="en-US" altLang="en-US" dirty="0" smtClean="0">
                <a:solidFill>
                  <a:srgbClr val="000000"/>
                </a:solidFill>
                <a:latin typeface="Cambria" panose="02040503050406030204" pitchFamily="18" charset="0"/>
              </a:rPr>
              <a:t> and </a:t>
            </a:r>
            <a:r>
              <a:rPr lang="en-US" altLang="en-US" dirty="0" smtClean="0">
                <a:solidFill>
                  <a:srgbClr val="000000"/>
                </a:solidFill>
                <a:latin typeface="Consolas" panose="020B0609020204030204" pitchFamily="49" charset="0"/>
              </a:rPr>
              <a:t>worker5</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Relationships among functions may differ from the hierarchical structure shown in this figure.</a:t>
            </a:r>
          </a:p>
        </p:txBody>
      </p:sp>
    </p:spTree>
    <p:extLst>
      <p:ext uri="{BB962C8B-B14F-4D97-AF65-F5344CB8AC3E}">
        <p14:creationId xmlns:p14="http://schemas.microsoft.com/office/powerpoint/2010/main" val="297333033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5.10  </a:t>
            </a:r>
            <a:r>
              <a:rPr lang="en-US" smtClean="0">
                <a:solidFill>
                  <a:srgbClr val="3380E6"/>
                </a:solidFill>
                <a:latin typeface="Arial"/>
              </a:rPr>
              <a:t>Random Number Generation (Cont.)</a:t>
            </a:r>
          </a:p>
        </p:txBody>
      </p:sp>
      <p:sp>
        <p:nvSpPr>
          <p:cNvPr id="123907"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This value is converted to an unsigned integer and used as the seed to the random number generator. </a:t>
            </a:r>
          </a:p>
          <a:p>
            <a:pPr eaLnBrk="1" hangingPunct="1"/>
            <a:r>
              <a:rPr lang="en-US" altLang="en-US" dirty="0" smtClean="0">
                <a:solidFill>
                  <a:srgbClr val="000000"/>
                </a:solidFill>
                <a:latin typeface="Cambria" panose="02040503050406030204" pitchFamily="18" charset="0"/>
              </a:rPr>
              <a:t>The function prototype for </a:t>
            </a:r>
            <a:r>
              <a:rPr lang="en-US" altLang="en-US" dirty="0" smtClean="0">
                <a:solidFill>
                  <a:srgbClr val="000000"/>
                </a:solidFill>
                <a:latin typeface="Consolas" panose="020B0609020204030204" pitchFamily="49" charset="0"/>
              </a:rPr>
              <a:t>time</a:t>
            </a:r>
            <a:r>
              <a:rPr lang="en-US" altLang="en-US" dirty="0" smtClean="0">
                <a:solidFill>
                  <a:srgbClr val="000000"/>
                </a:solidFill>
                <a:latin typeface="Cambria" panose="02040503050406030204" pitchFamily="18" charset="0"/>
              </a:rPr>
              <a:t> is in </a:t>
            </a:r>
            <a:r>
              <a:rPr lang="en-US" altLang="en-US" dirty="0" smtClean="0">
                <a:solidFill>
                  <a:srgbClr val="000000"/>
                </a:solidFill>
                <a:latin typeface="Consolas" panose="020B0609020204030204" pitchFamily="49" charset="0"/>
              </a:rPr>
              <a:t>&lt;</a:t>
            </a:r>
            <a:r>
              <a:rPr lang="en-US" altLang="en-US" dirty="0" err="1" smtClean="0">
                <a:solidFill>
                  <a:srgbClr val="000000"/>
                </a:solidFill>
                <a:latin typeface="Consolas" panose="020B0609020204030204" pitchFamily="49" charset="0"/>
              </a:rPr>
              <a:t>time.h</a:t>
            </a:r>
            <a:r>
              <a:rPr lang="en-US" altLang="en-US" dirty="0" smtClean="0">
                <a:solidFill>
                  <a:srgbClr val="000000"/>
                </a:solidFill>
                <a:latin typeface="Consolas" panose="020B0609020204030204" pitchFamily="49" charset="0"/>
              </a:rPr>
              <a:t>&gt;</a:t>
            </a:r>
            <a:r>
              <a:rPr lang="en-US" altLang="en-US" dirty="0" smtClean="0">
                <a:solidFill>
                  <a:srgbClr val="000000"/>
                </a:solidFill>
                <a:latin typeface="Cambria" panose="02040503050406030204" pitchFamily="18" charset="0"/>
              </a:rPr>
              <a:t>. </a:t>
            </a:r>
          </a:p>
        </p:txBody>
      </p:sp>
    </p:spTree>
    <p:extLst>
      <p:ext uri="{BB962C8B-B14F-4D97-AF65-F5344CB8AC3E}">
        <p14:creationId xmlns:p14="http://schemas.microsoft.com/office/powerpoint/2010/main" val="12043609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5.10  </a:t>
            </a:r>
            <a:r>
              <a:rPr lang="en-US" smtClean="0">
                <a:solidFill>
                  <a:srgbClr val="3380E6"/>
                </a:solidFill>
                <a:latin typeface="Arial"/>
              </a:rPr>
              <a:t>Random Number Generation (Cont.)</a:t>
            </a:r>
          </a:p>
        </p:txBody>
      </p:sp>
      <p:sp>
        <p:nvSpPr>
          <p:cNvPr id="3" name="Text Placeholder 2"/>
          <p:cNvSpPr>
            <a:spLocks noGrp="1"/>
          </p:cNvSpPr>
          <p:nvPr>
            <p:ph type="body" idx="1"/>
          </p:nvPr>
        </p:nvSpPr>
        <p:spPr/>
        <p:txBody>
          <a:bodyPr>
            <a:normAutofit lnSpcReduction="10000"/>
          </a:bodyPr>
          <a:lstStyle/>
          <a:p>
            <a:pPr marL="109537" indent="0" eaLnBrk="1" hangingPunct="1">
              <a:buFont typeface="Wingdings 3" panose="05040102010807070707" pitchFamily="18" charset="2"/>
              <a:buNone/>
              <a:defRPr/>
            </a:pPr>
            <a:r>
              <a:rPr lang="en-US" sz="2500" b="1" i="1" dirty="0" smtClean="0">
                <a:solidFill>
                  <a:srgbClr val="000000"/>
                </a:solidFill>
                <a:latin typeface="Cambria" panose="02040503050406030204" pitchFamily="18" charset="0"/>
              </a:rPr>
              <a:t>Generalized Scaling and Shifting of Random Numbers</a:t>
            </a:r>
          </a:p>
          <a:p>
            <a:pPr eaLnBrk="1" hangingPunct="1">
              <a:defRPr/>
            </a:pPr>
            <a:r>
              <a:rPr lang="en-US" sz="2500" dirty="0" smtClean="0">
                <a:solidFill>
                  <a:srgbClr val="000000"/>
                </a:solidFill>
                <a:latin typeface="Cambria" panose="02040503050406030204" pitchFamily="18" charset="0"/>
              </a:rPr>
              <a:t>The values produced directly by </a:t>
            </a:r>
            <a:r>
              <a:rPr lang="en-US" sz="2500" dirty="0" smtClean="0">
                <a:solidFill>
                  <a:srgbClr val="000000"/>
                </a:solidFill>
                <a:latin typeface="Consolas" panose="020B0609020204030204" pitchFamily="49" charset="0"/>
              </a:rPr>
              <a:t>rand</a:t>
            </a:r>
            <a:r>
              <a:rPr lang="en-US" sz="2500" dirty="0" smtClean="0">
                <a:solidFill>
                  <a:srgbClr val="000000"/>
                </a:solidFill>
                <a:latin typeface="Cambria" panose="02040503050406030204" pitchFamily="18" charset="0"/>
              </a:rPr>
              <a:t> are always in the range:</a:t>
            </a:r>
          </a:p>
          <a:p>
            <a:pPr lvl="2" eaLnBrk="1" hangingPunct="1">
              <a:buFont typeface="Wingdings 2" panose="05020102010507070707" pitchFamily="18" charset="2"/>
              <a:buNone/>
              <a:defRPr/>
            </a:pPr>
            <a:r>
              <a:rPr lang="en-US" sz="1900" b="1" dirty="0" smtClean="0">
                <a:solidFill>
                  <a:srgbClr val="128AFF"/>
                </a:solidFill>
                <a:latin typeface="Consolas" panose="020B0609020204030204" pitchFamily="49" charset="0"/>
              </a:rPr>
              <a:t>0</a:t>
            </a:r>
            <a:r>
              <a:rPr lang="en-US" sz="1900" b="1" dirty="0" smtClean="0">
                <a:solidFill>
                  <a:srgbClr val="000000"/>
                </a:solidFill>
                <a:latin typeface="Consolas" panose="020B0609020204030204" pitchFamily="49" charset="0"/>
              </a:rPr>
              <a:t> </a:t>
            </a:r>
            <a:r>
              <a:rPr lang="en-US" sz="1900" b="1" dirty="0" smtClean="0">
                <a:solidFill>
                  <a:srgbClr val="000000"/>
                </a:solidFill>
                <a:latin typeface="Symbol" pitchFamily="18" charset="2"/>
              </a:rPr>
              <a:t>£</a:t>
            </a:r>
            <a:r>
              <a:rPr lang="en-US" sz="1900" b="1" dirty="0" smtClean="0">
                <a:solidFill>
                  <a:srgbClr val="000000"/>
                </a:solidFill>
                <a:latin typeface="Consolas" panose="020B0609020204030204" pitchFamily="49" charset="0"/>
              </a:rPr>
              <a:t> rand() </a:t>
            </a:r>
            <a:r>
              <a:rPr lang="en-US" sz="1900" b="1" dirty="0" smtClean="0">
                <a:solidFill>
                  <a:srgbClr val="000000"/>
                </a:solidFill>
                <a:latin typeface="Symbol" pitchFamily="18" charset="2"/>
              </a:rPr>
              <a:t>£</a:t>
            </a:r>
            <a:r>
              <a:rPr lang="en-US" sz="1900" b="1" dirty="0" smtClean="0">
                <a:solidFill>
                  <a:srgbClr val="000000"/>
                </a:solidFill>
                <a:latin typeface="Consolas" panose="020B0609020204030204" pitchFamily="49" charset="0"/>
              </a:rPr>
              <a:t> </a:t>
            </a:r>
            <a:r>
              <a:rPr lang="en-US" sz="1900" b="1" dirty="0" smtClean="0">
                <a:solidFill>
                  <a:srgbClr val="128AFF"/>
                </a:solidFill>
                <a:latin typeface="Consolas" panose="020B0609020204030204" pitchFamily="49" charset="0"/>
              </a:rPr>
              <a:t>RAND_MAX</a:t>
            </a:r>
          </a:p>
          <a:p>
            <a:pPr eaLnBrk="1" hangingPunct="1">
              <a:defRPr/>
            </a:pPr>
            <a:r>
              <a:rPr lang="en-US" sz="2500" dirty="0" smtClean="0">
                <a:solidFill>
                  <a:srgbClr val="000000"/>
                </a:solidFill>
                <a:latin typeface="Cambria" panose="02040503050406030204" pitchFamily="18" charset="0"/>
              </a:rPr>
              <a:t>As you know, the following statement simulates rolling a six-sided die:</a:t>
            </a:r>
          </a:p>
          <a:p>
            <a:pPr lvl="2" eaLnBrk="1" hangingPunct="1">
              <a:buFont typeface="Wingdings 2" panose="05020102010507070707" pitchFamily="18" charset="2"/>
              <a:buNone/>
              <a:defRPr/>
            </a:pPr>
            <a:r>
              <a:rPr lang="en-US" sz="1900" dirty="0" smtClean="0">
                <a:solidFill>
                  <a:srgbClr val="000000"/>
                </a:solidFill>
                <a:latin typeface="Consolas" panose="020B0609020204030204" pitchFamily="49" charset="0"/>
              </a:rPr>
              <a:t>face = </a:t>
            </a:r>
            <a:r>
              <a:rPr lang="en-US" sz="1900" b="1" dirty="0" smtClean="0">
                <a:solidFill>
                  <a:srgbClr val="128AFF"/>
                </a:solidFill>
                <a:latin typeface="Consolas" panose="020B0609020204030204" pitchFamily="49" charset="0"/>
              </a:rPr>
              <a:t>1</a:t>
            </a:r>
            <a:r>
              <a:rPr lang="en-US" sz="1900" b="1" dirty="0" smtClean="0">
                <a:solidFill>
                  <a:srgbClr val="000000"/>
                </a:solidFill>
                <a:latin typeface="Consolas" panose="020B0609020204030204" pitchFamily="49" charset="0"/>
              </a:rPr>
              <a:t> + rand() % </a:t>
            </a:r>
            <a:r>
              <a:rPr lang="en-US" sz="1900" b="1" dirty="0" smtClean="0">
                <a:solidFill>
                  <a:srgbClr val="128AFF"/>
                </a:solidFill>
                <a:latin typeface="Consolas" panose="020B0609020204030204" pitchFamily="49" charset="0"/>
              </a:rPr>
              <a:t>6</a:t>
            </a:r>
            <a:r>
              <a:rPr lang="en-US" sz="1900" b="1" dirty="0" smtClean="0">
                <a:solidFill>
                  <a:srgbClr val="000000"/>
                </a:solidFill>
                <a:latin typeface="Consolas" panose="020B0609020204030204" pitchFamily="49" charset="0"/>
              </a:rPr>
              <a:t>;</a:t>
            </a:r>
          </a:p>
          <a:p>
            <a:pPr eaLnBrk="1" hangingPunct="1">
              <a:defRPr/>
            </a:pPr>
            <a:r>
              <a:rPr lang="en-US" sz="2500" dirty="0" smtClean="0">
                <a:solidFill>
                  <a:srgbClr val="000000"/>
                </a:solidFill>
                <a:latin typeface="Cambria" panose="02040503050406030204" pitchFamily="18" charset="0"/>
              </a:rPr>
              <a:t>This statement always assigns an integer value (at random) to the variable </a:t>
            </a:r>
            <a:r>
              <a:rPr lang="en-US" sz="2500" dirty="0" smtClean="0">
                <a:solidFill>
                  <a:srgbClr val="000000"/>
                </a:solidFill>
                <a:latin typeface="Consolas" panose="020B0609020204030204" pitchFamily="49" charset="0"/>
              </a:rPr>
              <a:t>face</a:t>
            </a:r>
            <a:r>
              <a:rPr lang="en-US" sz="2500" dirty="0" smtClean="0">
                <a:solidFill>
                  <a:srgbClr val="000000"/>
                </a:solidFill>
                <a:latin typeface="Cambria" panose="02040503050406030204" pitchFamily="18" charset="0"/>
              </a:rPr>
              <a:t> in the range 1 </a:t>
            </a:r>
            <a:r>
              <a:rPr lang="en-US" sz="2500" dirty="0" smtClean="0">
                <a:solidFill>
                  <a:srgbClr val="000000"/>
                </a:solidFill>
                <a:latin typeface="Symbol" pitchFamily="18" charset="2"/>
              </a:rPr>
              <a:t>£</a:t>
            </a:r>
            <a:r>
              <a:rPr lang="en-US" sz="2500" dirty="0" smtClean="0">
                <a:solidFill>
                  <a:srgbClr val="000000"/>
                </a:solidFill>
                <a:latin typeface="Consolas" panose="020B0609020204030204" pitchFamily="49" charset="0"/>
              </a:rPr>
              <a:t> face</a:t>
            </a:r>
            <a:r>
              <a:rPr lang="en-US" sz="2500" dirty="0" smtClean="0">
                <a:solidFill>
                  <a:srgbClr val="000000"/>
                </a:solidFill>
                <a:latin typeface="Cambria" panose="02040503050406030204" pitchFamily="18" charset="0"/>
              </a:rPr>
              <a:t> </a:t>
            </a:r>
            <a:r>
              <a:rPr lang="en-US" sz="2500" dirty="0" smtClean="0">
                <a:solidFill>
                  <a:srgbClr val="000000"/>
                </a:solidFill>
                <a:latin typeface="Symbol" pitchFamily="18" charset="2"/>
              </a:rPr>
              <a:t>£</a:t>
            </a:r>
            <a:r>
              <a:rPr lang="en-US" sz="2500" dirty="0" smtClean="0">
                <a:solidFill>
                  <a:srgbClr val="000000"/>
                </a:solidFill>
                <a:latin typeface="Consolas" panose="020B0609020204030204" pitchFamily="49" charset="0"/>
              </a:rPr>
              <a:t> </a:t>
            </a:r>
            <a:r>
              <a:rPr lang="en-US" sz="2500" dirty="0" smtClean="0">
                <a:solidFill>
                  <a:srgbClr val="000000"/>
                </a:solidFill>
                <a:latin typeface="Cambria" panose="02040503050406030204" pitchFamily="18" charset="0"/>
              </a:rPr>
              <a:t>6. </a:t>
            </a:r>
          </a:p>
          <a:p>
            <a:pPr eaLnBrk="1" hangingPunct="1">
              <a:defRPr/>
            </a:pPr>
            <a:r>
              <a:rPr lang="en-US" sz="2500" dirty="0" smtClean="0">
                <a:solidFill>
                  <a:srgbClr val="000000"/>
                </a:solidFill>
                <a:latin typeface="Cambria" panose="02040503050406030204" pitchFamily="18" charset="0"/>
              </a:rPr>
              <a:t>The width of this range (i.e., the number of consecutive integers in the range) is 6 and the </a:t>
            </a:r>
            <a:r>
              <a:rPr lang="en-US" sz="2500" i="1" dirty="0" smtClean="0">
                <a:solidFill>
                  <a:srgbClr val="000000"/>
                </a:solidFill>
                <a:latin typeface="Cambria" panose="02040503050406030204" pitchFamily="18" charset="0"/>
              </a:rPr>
              <a:t>starting number </a:t>
            </a:r>
            <a:r>
              <a:rPr lang="en-US" sz="2500" dirty="0" smtClean="0">
                <a:solidFill>
                  <a:srgbClr val="000000"/>
                </a:solidFill>
                <a:latin typeface="Cambria" panose="02040503050406030204" pitchFamily="18" charset="0"/>
              </a:rPr>
              <a:t>in the range is 1. </a:t>
            </a:r>
          </a:p>
        </p:txBody>
      </p:sp>
    </p:spTree>
    <p:extLst>
      <p:ext uri="{BB962C8B-B14F-4D97-AF65-F5344CB8AC3E}">
        <p14:creationId xmlns:p14="http://schemas.microsoft.com/office/powerpoint/2010/main" val="84189886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5.10  </a:t>
            </a:r>
            <a:r>
              <a:rPr lang="en-US" smtClean="0">
                <a:solidFill>
                  <a:srgbClr val="3380E6"/>
                </a:solidFill>
                <a:latin typeface="Arial"/>
              </a:rPr>
              <a:t>Random Number Generation (Cont.)</a:t>
            </a:r>
          </a:p>
        </p:txBody>
      </p:sp>
      <p:sp>
        <p:nvSpPr>
          <p:cNvPr id="125955" name="Text Placeholder 2"/>
          <p:cNvSpPr>
            <a:spLocks noGrp="1"/>
          </p:cNvSpPr>
          <p:nvPr>
            <p:ph type="body" idx="1"/>
          </p:nvPr>
        </p:nvSpPr>
        <p:spPr/>
        <p:txBody>
          <a:bodyPr>
            <a:normAutofit fontScale="92500" lnSpcReduction="20000"/>
          </a:bodyPr>
          <a:lstStyle/>
          <a:p>
            <a:pPr eaLnBrk="1" hangingPunct="1">
              <a:lnSpc>
                <a:spcPct val="90000"/>
              </a:lnSpc>
            </a:pPr>
            <a:r>
              <a:rPr lang="en-US" altLang="en-US" dirty="0" smtClean="0">
                <a:solidFill>
                  <a:srgbClr val="000000"/>
                </a:solidFill>
                <a:latin typeface="Cambria" panose="02040503050406030204" pitchFamily="18" charset="0"/>
              </a:rPr>
              <a:t>Referring to the preceding statement, we see that the width of the range is determined by the number used to </a:t>
            </a:r>
            <a:r>
              <a:rPr lang="en-US" altLang="en-US" i="1" dirty="0" smtClean="0">
                <a:solidFill>
                  <a:srgbClr val="000000"/>
                </a:solidFill>
                <a:latin typeface="Cambria" panose="02040503050406030204" pitchFamily="18" charset="0"/>
              </a:rPr>
              <a:t>scale</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rand</a:t>
            </a:r>
            <a:r>
              <a:rPr lang="en-US" altLang="en-US" dirty="0" smtClean="0">
                <a:solidFill>
                  <a:srgbClr val="000000"/>
                </a:solidFill>
                <a:latin typeface="Cambria" panose="02040503050406030204" pitchFamily="18" charset="0"/>
              </a:rPr>
              <a:t> with the </a:t>
            </a:r>
            <a:r>
              <a:rPr lang="en-US" altLang="en-US" i="1" dirty="0" smtClean="0">
                <a:solidFill>
                  <a:srgbClr val="000000"/>
                </a:solidFill>
                <a:latin typeface="Cambria" panose="02040503050406030204" pitchFamily="18" charset="0"/>
              </a:rPr>
              <a:t>remainder operator </a:t>
            </a:r>
            <a:r>
              <a:rPr lang="en-US" altLang="en-US" dirty="0" smtClean="0">
                <a:solidFill>
                  <a:srgbClr val="000000"/>
                </a:solidFill>
                <a:latin typeface="Cambria" panose="02040503050406030204" pitchFamily="18" charset="0"/>
              </a:rPr>
              <a:t>(i.e., 6), and the </a:t>
            </a:r>
            <a:r>
              <a:rPr lang="en-US" altLang="en-US" i="1" dirty="0" smtClean="0">
                <a:solidFill>
                  <a:srgbClr val="000000"/>
                </a:solidFill>
                <a:latin typeface="Cambria" panose="02040503050406030204" pitchFamily="18" charset="0"/>
              </a:rPr>
              <a:t>starting number </a:t>
            </a:r>
            <a:r>
              <a:rPr lang="en-US" altLang="en-US" dirty="0" smtClean="0">
                <a:solidFill>
                  <a:srgbClr val="000000"/>
                </a:solidFill>
                <a:latin typeface="Cambria" panose="02040503050406030204" pitchFamily="18" charset="0"/>
              </a:rPr>
              <a:t>of the range is equal to the number (i.e., 1) that’s added to </a:t>
            </a:r>
            <a:r>
              <a:rPr lang="en-US" altLang="en-US" dirty="0" smtClean="0">
                <a:solidFill>
                  <a:srgbClr val="000000"/>
                </a:solidFill>
                <a:latin typeface="Consolas" panose="020B0609020204030204" pitchFamily="49" charset="0"/>
              </a:rPr>
              <a:t>rand</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6</a:t>
            </a:r>
            <a:r>
              <a:rPr lang="en-US" altLang="en-US" dirty="0" smtClean="0">
                <a:solidFill>
                  <a:srgbClr val="000000"/>
                </a:solidFill>
                <a:latin typeface="Cambria" panose="02040503050406030204" pitchFamily="18" charset="0"/>
              </a:rPr>
              <a:t>. </a:t>
            </a:r>
          </a:p>
          <a:p>
            <a:pPr eaLnBrk="1" hangingPunct="1">
              <a:lnSpc>
                <a:spcPct val="90000"/>
              </a:lnSpc>
            </a:pPr>
            <a:r>
              <a:rPr lang="en-US" altLang="en-US" dirty="0" smtClean="0">
                <a:solidFill>
                  <a:srgbClr val="000000"/>
                </a:solidFill>
                <a:latin typeface="Cambria" panose="02040503050406030204" pitchFamily="18" charset="0"/>
              </a:rPr>
              <a:t>We can generalize this result as follows</a:t>
            </a:r>
          </a:p>
          <a:p>
            <a:pPr lvl="2" eaLnBrk="1" hangingPunct="1">
              <a:lnSpc>
                <a:spcPct val="90000"/>
              </a:lnSpc>
              <a:buFont typeface="Wingdings 2" panose="05020102010507070707" pitchFamily="18" charset="2"/>
              <a:buNone/>
            </a:pPr>
            <a:r>
              <a:rPr lang="en-US" altLang="en-US" dirty="0" smtClean="0">
                <a:solidFill>
                  <a:srgbClr val="000000"/>
                </a:solidFill>
                <a:latin typeface="Consolas" panose="020B0609020204030204" pitchFamily="49" charset="0"/>
              </a:rPr>
              <a:t>n = a + rand() % b;</a:t>
            </a:r>
          </a:p>
          <a:p>
            <a:pPr eaLnBrk="1" hangingPunct="1">
              <a:lnSpc>
                <a:spcPct val="90000"/>
              </a:lnSpc>
            </a:pPr>
            <a:r>
              <a:rPr lang="en-US" altLang="en-US" dirty="0" smtClean="0">
                <a:solidFill>
                  <a:srgbClr val="000000"/>
                </a:solidFill>
                <a:latin typeface="Cambria" panose="02040503050406030204" pitchFamily="18" charset="0"/>
              </a:rPr>
              <a:t>where </a:t>
            </a:r>
            <a:r>
              <a:rPr lang="en-US" altLang="en-US" dirty="0" smtClean="0">
                <a:solidFill>
                  <a:srgbClr val="000000"/>
                </a:solidFill>
                <a:latin typeface="Consolas" panose="020B0609020204030204" pitchFamily="49" charset="0"/>
              </a:rPr>
              <a:t>a</a:t>
            </a:r>
            <a:r>
              <a:rPr lang="en-US" altLang="en-US" dirty="0" smtClean="0">
                <a:solidFill>
                  <a:srgbClr val="000000"/>
                </a:solidFill>
                <a:latin typeface="Cambria" panose="02040503050406030204" pitchFamily="18" charset="0"/>
              </a:rPr>
              <a:t> is the </a:t>
            </a:r>
            <a:r>
              <a:rPr lang="en-US" altLang="en-US" dirty="0" smtClean="0">
                <a:solidFill>
                  <a:srgbClr val="0000FF"/>
                </a:solidFill>
                <a:latin typeface="Cambria" panose="02040503050406030204" pitchFamily="18" charset="0"/>
              </a:rPr>
              <a:t>shifting value</a:t>
            </a:r>
            <a:r>
              <a:rPr lang="en-US" altLang="en-US" dirty="0" smtClean="0">
                <a:solidFill>
                  <a:srgbClr val="000000"/>
                </a:solidFill>
                <a:latin typeface="Cambria" panose="02040503050406030204" pitchFamily="18" charset="0"/>
              </a:rPr>
              <a:t> (which is equal to the </a:t>
            </a:r>
            <a:r>
              <a:rPr lang="en-US" altLang="en-US" i="1" dirty="0" smtClean="0">
                <a:solidFill>
                  <a:srgbClr val="000000"/>
                </a:solidFill>
                <a:latin typeface="Cambria" panose="02040503050406030204" pitchFamily="18" charset="0"/>
              </a:rPr>
              <a:t>first</a:t>
            </a:r>
            <a:r>
              <a:rPr lang="en-US" altLang="en-US" dirty="0" smtClean="0">
                <a:solidFill>
                  <a:srgbClr val="000000"/>
                </a:solidFill>
                <a:latin typeface="Cambria" panose="02040503050406030204" pitchFamily="18" charset="0"/>
              </a:rPr>
              <a:t> number in the desired range of consecutive integers) and </a:t>
            </a:r>
            <a:r>
              <a:rPr lang="en-US" altLang="en-US" dirty="0" smtClean="0">
                <a:solidFill>
                  <a:srgbClr val="000000"/>
                </a:solidFill>
                <a:latin typeface="Consolas" panose="020B0609020204030204" pitchFamily="49" charset="0"/>
              </a:rPr>
              <a:t>b</a:t>
            </a:r>
            <a:r>
              <a:rPr lang="en-US" altLang="en-US" dirty="0" smtClean="0">
                <a:solidFill>
                  <a:srgbClr val="000000"/>
                </a:solidFill>
                <a:latin typeface="Cambria" panose="02040503050406030204" pitchFamily="18" charset="0"/>
              </a:rPr>
              <a:t> is the </a:t>
            </a:r>
            <a:r>
              <a:rPr lang="en-US" altLang="en-US" i="1" dirty="0" smtClean="0">
                <a:solidFill>
                  <a:srgbClr val="000000"/>
                </a:solidFill>
                <a:latin typeface="Cambria" panose="02040503050406030204" pitchFamily="18" charset="0"/>
              </a:rPr>
              <a:t>scaling factor </a:t>
            </a:r>
            <a:r>
              <a:rPr lang="en-US" altLang="en-US" dirty="0" smtClean="0">
                <a:solidFill>
                  <a:srgbClr val="000000"/>
                </a:solidFill>
                <a:latin typeface="Cambria" panose="02040503050406030204" pitchFamily="18" charset="0"/>
              </a:rPr>
              <a:t>(which is equal to the </a:t>
            </a:r>
            <a:r>
              <a:rPr lang="en-US" altLang="en-US" i="1" dirty="0" smtClean="0">
                <a:solidFill>
                  <a:srgbClr val="000000"/>
                </a:solidFill>
                <a:latin typeface="Cambria" panose="02040503050406030204" pitchFamily="18" charset="0"/>
              </a:rPr>
              <a:t>width</a:t>
            </a:r>
            <a:r>
              <a:rPr lang="en-US" altLang="en-US" dirty="0" smtClean="0">
                <a:solidFill>
                  <a:srgbClr val="000000"/>
                </a:solidFill>
                <a:latin typeface="Cambria" panose="02040503050406030204" pitchFamily="18" charset="0"/>
              </a:rPr>
              <a:t> of the desired range of consecutive integers). </a:t>
            </a:r>
          </a:p>
        </p:txBody>
      </p:sp>
    </p:spTree>
    <p:extLst>
      <p:ext uri="{BB962C8B-B14F-4D97-AF65-F5344CB8AC3E}">
        <p14:creationId xmlns:p14="http://schemas.microsoft.com/office/powerpoint/2010/main" val="15701821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smtClean="0">
                <a:solidFill>
                  <a:srgbClr val="24B5A1"/>
                </a:solidFill>
                <a:latin typeface="Arial"/>
              </a:rPr>
              <a:t>5.11  </a:t>
            </a:r>
            <a:r>
              <a:rPr lang="en-US" dirty="0" smtClean="0">
                <a:solidFill>
                  <a:srgbClr val="3380E6"/>
                </a:solidFill>
                <a:latin typeface="Arial"/>
              </a:rPr>
              <a:t>Example: A Game of </a:t>
            </a:r>
            <a:r>
              <a:rPr lang="en-US" dirty="0">
                <a:solidFill>
                  <a:srgbClr val="3380E6"/>
                </a:solidFill>
                <a:latin typeface="Arial"/>
              </a:rPr>
              <a:t>Chance; Introducing </a:t>
            </a:r>
            <a:r>
              <a:rPr lang="en-US" dirty="0" err="1">
                <a:solidFill>
                  <a:srgbClr val="3380E6"/>
                </a:solidFill>
                <a:latin typeface="Arial"/>
              </a:rPr>
              <a:t>enum</a:t>
            </a:r>
            <a:endParaRPr lang="en-US" dirty="0" smtClean="0">
              <a:solidFill>
                <a:srgbClr val="3380E6"/>
              </a:solidFill>
              <a:latin typeface="Arial"/>
            </a:endParaRPr>
          </a:p>
        </p:txBody>
      </p:sp>
      <p:sp>
        <p:nvSpPr>
          <p:cNvPr id="128003" name="Text Placeholder 2"/>
          <p:cNvSpPr>
            <a:spLocks noGrp="1"/>
          </p:cNvSpPr>
          <p:nvPr>
            <p:ph type="body" idx="1"/>
          </p:nvPr>
        </p:nvSpPr>
        <p:spPr/>
        <p:txBody>
          <a:bodyPr/>
          <a:lstStyle/>
          <a:p>
            <a:pPr eaLnBrk="1" hangingPunct="1">
              <a:lnSpc>
                <a:spcPct val="90000"/>
              </a:lnSpc>
            </a:pPr>
            <a:r>
              <a:rPr lang="en-US" altLang="en-US" sz="2500" dirty="0" smtClean="0">
                <a:solidFill>
                  <a:srgbClr val="000000"/>
                </a:solidFill>
                <a:latin typeface="Cambria" panose="02040503050406030204" pitchFamily="18" charset="0"/>
              </a:rPr>
              <a:t>One of the most popular games of chance is a dice game known as “craps.” The rules of the game are simple. </a:t>
            </a:r>
          </a:p>
          <a:p>
            <a:pPr lvl="1" eaLnBrk="1" hangingPunct="1">
              <a:lnSpc>
                <a:spcPct val="90000"/>
              </a:lnSpc>
            </a:pPr>
            <a:r>
              <a:rPr lang="en-US" altLang="en-US" sz="2100" dirty="0" smtClean="0">
                <a:solidFill>
                  <a:srgbClr val="000000"/>
                </a:solidFill>
                <a:latin typeface="Cambria" panose="02040503050406030204" pitchFamily="18" charset="0"/>
              </a:rPr>
              <a:t>A player rolls two dice. Each die has six faces. These faces contain 1, 2, 3, 4, 5, and 6 spots. After the dice have come to rest, the sum of the spots on the two upward faces is calculated. If the sum is 7 or 11 on the first throw, the player wins. If the sum is 2, 3, or 12 on the first throw (called “craps”), the player loses (i.e., the “house” wins). If the sum is 4, 5, 6, 8, 9, or 10 on the first throw, then that sum becomes the player’s “point.” To win, you must continue rolling the dice until you “make your point.” The player loses by rolling a 7 before making the point. </a:t>
            </a:r>
          </a:p>
          <a:p>
            <a:pPr eaLnBrk="1" hangingPunct="1">
              <a:lnSpc>
                <a:spcPct val="90000"/>
              </a:lnSpc>
            </a:pPr>
            <a:r>
              <a:rPr lang="en-US" altLang="en-US" sz="2500" dirty="0" smtClean="0">
                <a:solidFill>
                  <a:srgbClr val="000000"/>
                </a:solidFill>
                <a:latin typeface="Cambria" panose="02040503050406030204" pitchFamily="18" charset="0"/>
              </a:rPr>
              <a:t>Figure 5.14 simulates the game of craps and Fig. 5.15 shows several sample executions.</a:t>
            </a:r>
          </a:p>
        </p:txBody>
      </p:sp>
    </p:spTree>
    <p:extLst>
      <p:ext uri="{BB962C8B-B14F-4D97-AF65-F5344CB8AC3E}">
        <p14:creationId xmlns:p14="http://schemas.microsoft.com/office/powerpoint/2010/main" val="249001683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5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23794042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5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209550" y="0"/>
            <a:ext cx="8096250" cy="6255732"/>
          </a:xfrm>
          <a:prstGeom prst="rect">
            <a:avLst/>
          </a:prstGeom>
          <a:noFill/>
          <a:ln>
            <a:noFill/>
          </a:ln>
        </p:spPr>
      </p:pic>
    </p:spTree>
    <p:extLst>
      <p:ext uri="{BB962C8B-B14F-4D97-AF65-F5344CB8AC3E}">
        <p14:creationId xmlns:p14="http://schemas.microsoft.com/office/powerpoint/2010/main" val="42206523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5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20050" cy="6196855"/>
          </a:xfrm>
          <a:prstGeom prst="rect">
            <a:avLst/>
          </a:prstGeom>
          <a:noFill/>
          <a:ln>
            <a:noFill/>
          </a:ln>
        </p:spPr>
      </p:pic>
    </p:spTree>
    <p:extLst>
      <p:ext uri="{BB962C8B-B14F-4D97-AF65-F5344CB8AC3E}">
        <p14:creationId xmlns:p14="http://schemas.microsoft.com/office/powerpoint/2010/main" val="423254859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5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49" cy="6255731"/>
          </a:xfrm>
          <a:prstGeom prst="rect">
            <a:avLst/>
          </a:prstGeom>
          <a:noFill/>
          <a:ln>
            <a:noFill/>
          </a:ln>
        </p:spPr>
      </p:pic>
    </p:spTree>
    <p:extLst>
      <p:ext uri="{BB962C8B-B14F-4D97-AF65-F5344CB8AC3E}">
        <p14:creationId xmlns:p14="http://schemas.microsoft.com/office/powerpoint/2010/main" val="293300103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5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34409538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5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3532759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0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7791450" cy="6020222"/>
          </a:xfrm>
          <a:prstGeom prst="rect">
            <a:avLst/>
          </a:prstGeom>
          <a:noFill/>
          <a:ln>
            <a:noFill/>
          </a:ln>
        </p:spPr>
      </p:pic>
    </p:spTree>
    <p:extLst>
      <p:ext uri="{BB962C8B-B14F-4D97-AF65-F5344CB8AC3E}">
        <p14:creationId xmlns:p14="http://schemas.microsoft.com/office/powerpoint/2010/main" val="32792786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solidFill>
                  <a:srgbClr val="24B5A1"/>
                </a:solidFill>
                <a:latin typeface="Arial"/>
              </a:rPr>
              <a:t>5.11  </a:t>
            </a:r>
            <a:r>
              <a:rPr lang="en-US" dirty="0">
                <a:solidFill>
                  <a:srgbClr val="3380E6"/>
                </a:solidFill>
                <a:latin typeface="Arial"/>
              </a:rPr>
              <a:t>Example: A Game of Chance; Introducing </a:t>
            </a:r>
            <a:r>
              <a:rPr lang="en-US" dirty="0" err="1">
                <a:solidFill>
                  <a:srgbClr val="3380E6"/>
                </a:solidFill>
                <a:latin typeface="Arial"/>
              </a:rPr>
              <a:t>enum</a:t>
            </a:r>
            <a:r>
              <a:rPr lang="en-US" dirty="0" smtClean="0">
                <a:solidFill>
                  <a:srgbClr val="3380E6"/>
                </a:solidFill>
                <a:latin typeface="Arial"/>
              </a:rPr>
              <a:t> (cont.)</a:t>
            </a:r>
          </a:p>
        </p:txBody>
      </p:sp>
      <p:sp>
        <p:nvSpPr>
          <p:cNvPr id="3" name="Text Placeholder 2"/>
          <p:cNvSpPr>
            <a:spLocks noGrp="1"/>
          </p:cNvSpPr>
          <p:nvPr>
            <p:ph type="body" idx="1"/>
          </p:nvPr>
        </p:nvSpPr>
        <p:spPr/>
        <p:txBody>
          <a:bodyPr>
            <a:normAutofit lnSpcReduction="10000"/>
          </a:bodyPr>
          <a:lstStyle/>
          <a:p>
            <a:pPr eaLnBrk="1" hangingPunct="1">
              <a:defRPr/>
            </a:pPr>
            <a:r>
              <a:rPr lang="en-US" sz="2500" dirty="0" smtClean="0">
                <a:solidFill>
                  <a:srgbClr val="000000"/>
                </a:solidFill>
                <a:latin typeface="Cambria" panose="02040503050406030204" pitchFamily="18" charset="0"/>
              </a:rPr>
              <a:t>In the rules of the game, notice that the player must roll two dice on the first roll, and must do so later on all subsequent rolls. </a:t>
            </a:r>
          </a:p>
          <a:p>
            <a:pPr eaLnBrk="1" hangingPunct="1">
              <a:defRPr/>
            </a:pPr>
            <a:r>
              <a:rPr lang="en-US" sz="2500" dirty="0" smtClean="0">
                <a:solidFill>
                  <a:srgbClr val="000000"/>
                </a:solidFill>
                <a:latin typeface="Cambria" panose="02040503050406030204" pitchFamily="18" charset="0"/>
              </a:rPr>
              <a:t>We define a function </a:t>
            </a:r>
            <a:r>
              <a:rPr lang="en-US" sz="2500" dirty="0" err="1" smtClean="0">
                <a:solidFill>
                  <a:srgbClr val="000000"/>
                </a:solidFill>
                <a:latin typeface="Consolas" panose="020B0609020204030204" pitchFamily="49" charset="0"/>
              </a:rPr>
              <a:t>rollDice</a:t>
            </a:r>
            <a:r>
              <a:rPr lang="en-US" sz="2500" dirty="0" smtClean="0">
                <a:solidFill>
                  <a:srgbClr val="000000"/>
                </a:solidFill>
                <a:latin typeface="Cambria" panose="02040503050406030204" pitchFamily="18" charset="0"/>
              </a:rPr>
              <a:t> to roll the dice and compute and print their sum. </a:t>
            </a:r>
          </a:p>
          <a:p>
            <a:pPr eaLnBrk="1" hangingPunct="1">
              <a:defRPr/>
            </a:pPr>
            <a:r>
              <a:rPr lang="en-US" sz="2500" dirty="0" smtClean="0">
                <a:solidFill>
                  <a:srgbClr val="000000"/>
                </a:solidFill>
                <a:latin typeface="Cambria" panose="02040503050406030204" pitchFamily="18" charset="0"/>
              </a:rPr>
              <a:t>Function </a:t>
            </a:r>
            <a:r>
              <a:rPr lang="en-US" sz="2500" dirty="0" err="1" smtClean="0">
                <a:solidFill>
                  <a:srgbClr val="000000"/>
                </a:solidFill>
                <a:latin typeface="Consolas" panose="020B0609020204030204" pitchFamily="49" charset="0"/>
              </a:rPr>
              <a:t>rollDice</a:t>
            </a:r>
            <a:r>
              <a:rPr lang="en-US" sz="2500" dirty="0" smtClean="0">
                <a:solidFill>
                  <a:srgbClr val="000000"/>
                </a:solidFill>
                <a:latin typeface="Cambria" panose="02040503050406030204" pitchFamily="18" charset="0"/>
              </a:rPr>
              <a:t> is defined once, but it’s called from two places in the program. </a:t>
            </a:r>
          </a:p>
          <a:p>
            <a:pPr eaLnBrk="1" hangingPunct="1">
              <a:defRPr/>
            </a:pPr>
            <a:r>
              <a:rPr lang="en-US" sz="2500" dirty="0" smtClean="0">
                <a:solidFill>
                  <a:srgbClr val="000000"/>
                </a:solidFill>
                <a:latin typeface="Cambria" panose="02040503050406030204" pitchFamily="18" charset="0"/>
              </a:rPr>
              <a:t>Interestingly, </a:t>
            </a:r>
            <a:r>
              <a:rPr lang="en-US" sz="2500" dirty="0" err="1" smtClean="0">
                <a:solidFill>
                  <a:srgbClr val="000000"/>
                </a:solidFill>
                <a:latin typeface="Consolas" panose="020B0609020204030204" pitchFamily="49" charset="0"/>
              </a:rPr>
              <a:t>rollDice</a:t>
            </a:r>
            <a:r>
              <a:rPr lang="en-US" sz="2500" dirty="0" smtClean="0">
                <a:solidFill>
                  <a:srgbClr val="000000"/>
                </a:solidFill>
                <a:latin typeface="Cambria" panose="02040503050406030204" pitchFamily="18" charset="0"/>
              </a:rPr>
              <a:t> takes no arguments, so we’ve indicated </a:t>
            </a:r>
            <a:r>
              <a:rPr lang="en-US" sz="2500" dirty="0" smtClean="0">
                <a:solidFill>
                  <a:srgbClr val="000000"/>
                </a:solidFill>
                <a:latin typeface="Consolas" panose="020B0609020204030204" pitchFamily="49" charset="0"/>
              </a:rPr>
              <a:t>void</a:t>
            </a:r>
            <a:r>
              <a:rPr lang="en-US" sz="2500" dirty="0" smtClean="0">
                <a:solidFill>
                  <a:srgbClr val="000000"/>
                </a:solidFill>
                <a:latin typeface="Cambria" panose="02040503050406030204" pitchFamily="18" charset="0"/>
              </a:rPr>
              <a:t> in the parameter list</a:t>
            </a:r>
          </a:p>
          <a:p>
            <a:pPr eaLnBrk="1" hangingPunct="1">
              <a:defRPr/>
            </a:pPr>
            <a:r>
              <a:rPr lang="en-US" sz="2500" dirty="0" smtClean="0">
                <a:solidFill>
                  <a:srgbClr val="000000"/>
                </a:solidFill>
                <a:latin typeface="Cambria" panose="02040503050406030204" pitchFamily="18" charset="0"/>
              </a:rPr>
              <a:t>Function </a:t>
            </a:r>
            <a:r>
              <a:rPr lang="en-US" sz="2500" dirty="0" err="1" smtClean="0">
                <a:solidFill>
                  <a:srgbClr val="000000"/>
                </a:solidFill>
                <a:latin typeface="Consolas" panose="020B0609020204030204" pitchFamily="49" charset="0"/>
              </a:rPr>
              <a:t>rollDice</a:t>
            </a:r>
            <a:r>
              <a:rPr lang="en-US" sz="2500" dirty="0" smtClean="0">
                <a:solidFill>
                  <a:srgbClr val="000000"/>
                </a:solidFill>
                <a:latin typeface="Cambria" panose="02040503050406030204" pitchFamily="18" charset="0"/>
              </a:rPr>
              <a:t> does return the sum of the two dice, so a return type of </a:t>
            </a:r>
            <a:r>
              <a:rPr lang="en-US" sz="2500" dirty="0" err="1" smtClean="0">
                <a:solidFill>
                  <a:srgbClr val="000000"/>
                </a:solidFill>
                <a:latin typeface="Consolas" panose="020B0609020204030204" pitchFamily="49" charset="0"/>
              </a:rPr>
              <a:t>int</a:t>
            </a:r>
            <a:r>
              <a:rPr lang="en-US" sz="2500" dirty="0" smtClean="0">
                <a:solidFill>
                  <a:srgbClr val="000000"/>
                </a:solidFill>
                <a:latin typeface="Cambria" panose="02040503050406030204" pitchFamily="18" charset="0"/>
              </a:rPr>
              <a:t> is indicated in its function header and in its function prototype.</a:t>
            </a:r>
          </a:p>
        </p:txBody>
      </p:sp>
    </p:spTree>
    <p:extLst>
      <p:ext uri="{BB962C8B-B14F-4D97-AF65-F5344CB8AC3E}">
        <p14:creationId xmlns:p14="http://schemas.microsoft.com/office/powerpoint/2010/main" val="5128164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solidFill>
                  <a:srgbClr val="24B5A1"/>
                </a:solidFill>
                <a:latin typeface="Arial"/>
              </a:rPr>
              <a:t>5.11  </a:t>
            </a:r>
            <a:r>
              <a:rPr lang="en-US" dirty="0">
                <a:solidFill>
                  <a:srgbClr val="3380E6"/>
                </a:solidFill>
                <a:latin typeface="Arial"/>
              </a:rPr>
              <a:t>Example: A Game of Chance; Introducing </a:t>
            </a:r>
            <a:r>
              <a:rPr lang="en-US" dirty="0" err="1">
                <a:solidFill>
                  <a:srgbClr val="3380E6"/>
                </a:solidFill>
                <a:latin typeface="Arial"/>
              </a:rPr>
              <a:t>enum</a:t>
            </a:r>
            <a:r>
              <a:rPr lang="en-US" dirty="0">
                <a:solidFill>
                  <a:srgbClr val="3380E6"/>
                </a:solidFill>
                <a:latin typeface="Arial"/>
              </a:rPr>
              <a:t> (cont.)</a:t>
            </a:r>
            <a:endParaRPr lang="en-US" dirty="0" smtClean="0">
              <a:solidFill>
                <a:srgbClr val="3380E6"/>
              </a:solidFill>
              <a:latin typeface="Arial"/>
            </a:endParaRPr>
          </a:p>
        </p:txBody>
      </p:sp>
      <p:sp>
        <p:nvSpPr>
          <p:cNvPr id="136195" name="Text Placeholder 2"/>
          <p:cNvSpPr>
            <a:spLocks noGrp="1"/>
          </p:cNvSpPr>
          <p:nvPr>
            <p:ph type="body" idx="1"/>
          </p:nvPr>
        </p:nvSpPr>
        <p:spPr/>
        <p:txBody>
          <a:bodyPr>
            <a:normAutofit/>
          </a:bodyPr>
          <a:lstStyle/>
          <a:p>
            <a:pPr eaLnBrk="1" hangingPunct="1">
              <a:lnSpc>
                <a:spcPct val="90000"/>
              </a:lnSpc>
            </a:pPr>
            <a:r>
              <a:rPr lang="en-US" altLang="en-US" sz="2500" dirty="0" smtClean="0">
                <a:solidFill>
                  <a:srgbClr val="000000"/>
                </a:solidFill>
                <a:latin typeface="Cambria" panose="02040503050406030204" pitchFamily="18" charset="0"/>
              </a:rPr>
              <a:t>The player may win or lose on the first roll, or may win or lose on any subsequent roll. </a:t>
            </a:r>
          </a:p>
          <a:p>
            <a:pPr eaLnBrk="1" hangingPunct="1">
              <a:lnSpc>
                <a:spcPct val="90000"/>
              </a:lnSpc>
            </a:pPr>
            <a:r>
              <a:rPr lang="en-US" altLang="en-US" sz="2500" dirty="0" smtClean="0">
                <a:solidFill>
                  <a:srgbClr val="000000"/>
                </a:solidFill>
                <a:latin typeface="Cambria" panose="02040503050406030204" pitchFamily="18" charset="0"/>
              </a:rPr>
              <a:t>Variable </a:t>
            </a:r>
            <a:r>
              <a:rPr lang="en-US" altLang="en-US" sz="2500" dirty="0" err="1" smtClean="0">
                <a:solidFill>
                  <a:srgbClr val="000000"/>
                </a:solidFill>
                <a:latin typeface="Consolas" panose="020B0609020204030204" pitchFamily="49" charset="0"/>
              </a:rPr>
              <a:t>gameStatus</a:t>
            </a:r>
            <a:r>
              <a:rPr lang="en-US" altLang="en-US" sz="2500" dirty="0" smtClean="0">
                <a:solidFill>
                  <a:srgbClr val="000000"/>
                </a:solidFill>
                <a:latin typeface="Cambria" panose="02040503050406030204" pitchFamily="18" charset="0"/>
              </a:rPr>
              <a:t>, defined to be of a new type—</a:t>
            </a:r>
            <a:r>
              <a:rPr lang="en-US" altLang="en-US" sz="2500" dirty="0" err="1" smtClean="0">
                <a:solidFill>
                  <a:srgbClr val="000000"/>
                </a:solidFill>
                <a:latin typeface="Consolas" panose="020B0609020204030204" pitchFamily="49" charset="0"/>
              </a:rPr>
              <a:t>enum</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Status</a:t>
            </a:r>
            <a:r>
              <a:rPr lang="en-US" altLang="en-US" sz="2500" dirty="0" smtClean="0">
                <a:solidFill>
                  <a:srgbClr val="000000"/>
                </a:solidFill>
                <a:latin typeface="Cambria" panose="02040503050406030204" pitchFamily="18" charset="0"/>
              </a:rPr>
              <a:t>—stores the current status. </a:t>
            </a:r>
          </a:p>
          <a:p>
            <a:pPr eaLnBrk="1" hangingPunct="1">
              <a:lnSpc>
                <a:spcPct val="90000"/>
              </a:lnSpc>
            </a:pPr>
            <a:r>
              <a:rPr lang="en-US" altLang="en-US" sz="2500" dirty="0" smtClean="0">
                <a:solidFill>
                  <a:srgbClr val="000000"/>
                </a:solidFill>
                <a:latin typeface="Cambria" panose="02040503050406030204" pitchFamily="18" charset="0"/>
              </a:rPr>
              <a:t>An </a:t>
            </a:r>
            <a:r>
              <a:rPr lang="en-US" altLang="en-US" sz="2500" dirty="0" smtClean="0">
                <a:solidFill>
                  <a:srgbClr val="0000FF"/>
                </a:solidFill>
                <a:latin typeface="Cambria" panose="02040503050406030204" pitchFamily="18" charset="0"/>
              </a:rPr>
              <a:t>enumeration</a:t>
            </a:r>
            <a:r>
              <a:rPr lang="en-US" altLang="en-US" sz="2500" dirty="0" smtClean="0">
                <a:solidFill>
                  <a:srgbClr val="000000"/>
                </a:solidFill>
                <a:latin typeface="Cambria" panose="02040503050406030204" pitchFamily="18" charset="0"/>
              </a:rPr>
              <a:t>, introduced by the keyword </a:t>
            </a:r>
            <a:r>
              <a:rPr lang="en-US" altLang="en-US" sz="2500" dirty="0" err="1" smtClean="0">
                <a:solidFill>
                  <a:srgbClr val="0000FF"/>
                </a:solidFill>
                <a:latin typeface="Consolas" panose="020B0609020204030204" pitchFamily="49" charset="0"/>
              </a:rPr>
              <a:t>enum</a:t>
            </a:r>
            <a:r>
              <a:rPr lang="en-US" altLang="en-US" sz="2500" dirty="0" smtClean="0">
                <a:solidFill>
                  <a:srgbClr val="000000"/>
                </a:solidFill>
                <a:latin typeface="Cambria" panose="02040503050406030204" pitchFamily="18" charset="0"/>
              </a:rPr>
              <a:t>, is a set of integer constants represented by identifiers. </a:t>
            </a:r>
          </a:p>
          <a:p>
            <a:pPr eaLnBrk="1" hangingPunct="1">
              <a:lnSpc>
                <a:spcPct val="90000"/>
              </a:lnSpc>
            </a:pPr>
            <a:r>
              <a:rPr lang="en-US" altLang="en-US" sz="2500" dirty="0" smtClean="0">
                <a:solidFill>
                  <a:srgbClr val="0000FF"/>
                </a:solidFill>
                <a:latin typeface="Cambria" panose="02040503050406030204" pitchFamily="18" charset="0"/>
              </a:rPr>
              <a:t>Enumeration constants</a:t>
            </a:r>
            <a:r>
              <a:rPr lang="en-US" altLang="en-US" sz="2500" dirty="0" smtClean="0">
                <a:solidFill>
                  <a:srgbClr val="000000"/>
                </a:solidFill>
                <a:latin typeface="Cambria" panose="02040503050406030204" pitchFamily="18" charset="0"/>
              </a:rPr>
              <a:t> help make programs easier to read </a:t>
            </a:r>
          </a:p>
          <a:p>
            <a:pPr eaLnBrk="1" hangingPunct="1">
              <a:lnSpc>
                <a:spcPct val="90000"/>
              </a:lnSpc>
            </a:pPr>
            <a:r>
              <a:rPr lang="en-US" altLang="en-US" sz="2500" dirty="0" smtClean="0">
                <a:solidFill>
                  <a:srgbClr val="000000"/>
                </a:solidFill>
                <a:latin typeface="Cambria" panose="02040503050406030204" pitchFamily="18" charset="0"/>
              </a:rPr>
              <a:t>Values in an </a:t>
            </a:r>
            <a:r>
              <a:rPr lang="en-US" altLang="en-US" sz="2500" dirty="0" err="1" smtClean="0">
                <a:solidFill>
                  <a:srgbClr val="000000"/>
                </a:solidFill>
                <a:latin typeface="Consolas" panose="020B0609020204030204" pitchFamily="49" charset="0"/>
              </a:rPr>
              <a:t>enum</a:t>
            </a:r>
            <a:r>
              <a:rPr lang="en-US" altLang="en-US" sz="2500" dirty="0" smtClean="0">
                <a:solidFill>
                  <a:srgbClr val="000000"/>
                </a:solidFill>
                <a:latin typeface="Cambria" panose="02040503050406030204" pitchFamily="18" charset="0"/>
              </a:rPr>
              <a:t> start with </a:t>
            </a:r>
            <a:r>
              <a:rPr lang="en-US" altLang="en-US" sz="2500" dirty="0" smtClean="0">
                <a:solidFill>
                  <a:srgbClr val="000000"/>
                </a:solidFill>
                <a:latin typeface="Consolas" panose="020B0609020204030204" pitchFamily="49" charset="0"/>
              </a:rPr>
              <a:t>0</a:t>
            </a:r>
            <a:r>
              <a:rPr lang="en-US" altLang="en-US" sz="2500" dirty="0" smtClean="0">
                <a:solidFill>
                  <a:srgbClr val="000000"/>
                </a:solidFill>
                <a:latin typeface="Cambria" panose="02040503050406030204" pitchFamily="18" charset="0"/>
              </a:rPr>
              <a:t> and are incremented by </a:t>
            </a:r>
            <a:r>
              <a:rPr lang="en-US" altLang="en-US" sz="2500" dirty="0" smtClean="0">
                <a:solidFill>
                  <a:srgbClr val="000000"/>
                </a:solidFill>
                <a:latin typeface="Consolas" panose="020B0609020204030204" pitchFamily="49" charset="0"/>
              </a:rPr>
              <a:t>1</a:t>
            </a:r>
            <a:r>
              <a:rPr lang="en-US" altLang="en-US" sz="2500" dirty="0" smtClean="0">
                <a:solidFill>
                  <a:srgbClr val="000000"/>
                </a:solidFill>
                <a:latin typeface="Cambria" panose="02040503050406030204" pitchFamily="18" charset="0"/>
              </a:rPr>
              <a:t>. </a:t>
            </a:r>
          </a:p>
        </p:txBody>
      </p:sp>
    </p:spTree>
    <p:extLst>
      <p:ext uri="{BB962C8B-B14F-4D97-AF65-F5344CB8AC3E}">
        <p14:creationId xmlns:p14="http://schemas.microsoft.com/office/powerpoint/2010/main" val="204740910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solidFill>
                  <a:srgbClr val="24B5A1"/>
                </a:solidFill>
                <a:latin typeface="Arial"/>
              </a:rPr>
              <a:t>5.11  </a:t>
            </a:r>
            <a:r>
              <a:rPr lang="en-US" dirty="0">
                <a:solidFill>
                  <a:srgbClr val="3380E6"/>
                </a:solidFill>
                <a:latin typeface="Arial"/>
              </a:rPr>
              <a:t>Example: A Game of Chance; Introducing </a:t>
            </a:r>
            <a:r>
              <a:rPr lang="en-US" dirty="0" err="1">
                <a:solidFill>
                  <a:srgbClr val="3380E6"/>
                </a:solidFill>
                <a:latin typeface="Arial"/>
              </a:rPr>
              <a:t>enum</a:t>
            </a:r>
            <a:r>
              <a:rPr lang="en-US" dirty="0">
                <a:solidFill>
                  <a:srgbClr val="3380E6"/>
                </a:solidFill>
                <a:latin typeface="Arial"/>
              </a:rPr>
              <a:t> (cont.)</a:t>
            </a:r>
            <a:endParaRPr lang="en-US" dirty="0" smtClean="0">
              <a:solidFill>
                <a:srgbClr val="3380E6"/>
              </a:solidFill>
              <a:latin typeface="Arial"/>
            </a:endParaRPr>
          </a:p>
        </p:txBody>
      </p:sp>
      <p:sp>
        <p:nvSpPr>
          <p:cNvPr id="124931" name="Text Placeholder 2"/>
          <p:cNvSpPr>
            <a:spLocks noGrp="1"/>
          </p:cNvSpPr>
          <p:nvPr>
            <p:ph type="body" idx="1"/>
          </p:nvPr>
        </p:nvSpPr>
        <p:spPr/>
        <p:txBody>
          <a:bodyPr>
            <a:normAutofit/>
          </a:bodyPr>
          <a:lstStyle/>
          <a:p>
            <a:pPr marL="109537" indent="0" eaLnBrk="1" hangingPunct="1">
              <a:buFont typeface="Wingdings 3" panose="05040102010807070707" pitchFamily="18" charset="2"/>
              <a:buNone/>
              <a:defRPr/>
            </a:pPr>
            <a:r>
              <a:rPr lang="en-US" b="1" i="1" dirty="0" smtClean="0">
                <a:solidFill>
                  <a:srgbClr val="000000"/>
                </a:solidFill>
                <a:latin typeface="Cambria" panose="02040503050406030204" pitchFamily="18" charset="0"/>
              </a:rPr>
              <a:t>Enumerations</a:t>
            </a:r>
          </a:p>
          <a:p>
            <a:pPr eaLnBrk="1" hangingPunct="1">
              <a:defRPr/>
            </a:pPr>
            <a:r>
              <a:rPr lang="en-US" dirty="0" smtClean="0">
                <a:solidFill>
                  <a:srgbClr val="000000"/>
                </a:solidFill>
                <a:latin typeface="Cambria" panose="02040503050406030204" pitchFamily="18" charset="0"/>
              </a:rPr>
              <a:t>The constant </a:t>
            </a:r>
            <a:r>
              <a:rPr lang="en-US" dirty="0" smtClean="0">
                <a:solidFill>
                  <a:srgbClr val="000000"/>
                </a:solidFill>
                <a:latin typeface="Consolas" panose="020B0609020204030204" pitchFamily="49" charset="0"/>
              </a:rPr>
              <a:t>CONTINUE</a:t>
            </a:r>
            <a:r>
              <a:rPr lang="en-US" dirty="0" smtClean="0">
                <a:solidFill>
                  <a:srgbClr val="000000"/>
                </a:solidFill>
                <a:latin typeface="Cambria" panose="02040503050406030204" pitchFamily="18" charset="0"/>
              </a:rPr>
              <a:t> has the value </a:t>
            </a:r>
            <a:r>
              <a:rPr lang="en-US" dirty="0" smtClean="0">
                <a:solidFill>
                  <a:srgbClr val="000000"/>
                </a:solidFill>
                <a:latin typeface="Consolas" panose="020B0609020204030204" pitchFamily="49" charset="0"/>
              </a:rPr>
              <a:t>0</a:t>
            </a:r>
            <a:r>
              <a:rPr lang="en-US" dirty="0" smtClean="0">
                <a:solidFill>
                  <a:srgbClr val="000000"/>
                </a:solidFill>
                <a:latin typeface="Cambria" panose="02040503050406030204" pitchFamily="18" charset="0"/>
              </a:rPr>
              <a:t>, </a:t>
            </a:r>
            <a:r>
              <a:rPr lang="en-US" dirty="0" smtClean="0">
                <a:solidFill>
                  <a:srgbClr val="000000"/>
                </a:solidFill>
                <a:latin typeface="Consolas" panose="020B0609020204030204" pitchFamily="49" charset="0"/>
              </a:rPr>
              <a:t>WON</a:t>
            </a:r>
            <a:r>
              <a:rPr lang="en-US" dirty="0" smtClean="0">
                <a:solidFill>
                  <a:srgbClr val="000000"/>
                </a:solidFill>
                <a:latin typeface="Cambria" panose="02040503050406030204" pitchFamily="18" charset="0"/>
              </a:rPr>
              <a:t> has the value </a:t>
            </a:r>
            <a:r>
              <a:rPr lang="en-US" dirty="0" smtClean="0">
                <a:solidFill>
                  <a:srgbClr val="000000"/>
                </a:solidFill>
                <a:latin typeface="Consolas" panose="020B0609020204030204" pitchFamily="49" charset="0"/>
              </a:rPr>
              <a:t>1</a:t>
            </a:r>
            <a:r>
              <a:rPr lang="en-US" dirty="0" smtClean="0">
                <a:solidFill>
                  <a:srgbClr val="000000"/>
                </a:solidFill>
                <a:latin typeface="Cambria" panose="02040503050406030204" pitchFamily="18" charset="0"/>
              </a:rPr>
              <a:t> and </a:t>
            </a:r>
            <a:r>
              <a:rPr lang="en-US" dirty="0" smtClean="0">
                <a:solidFill>
                  <a:srgbClr val="000000"/>
                </a:solidFill>
                <a:latin typeface="Consolas" panose="020B0609020204030204" pitchFamily="49" charset="0"/>
              </a:rPr>
              <a:t>LOST</a:t>
            </a:r>
            <a:r>
              <a:rPr lang="en-US" dirty="0" smtClean="0">
                <a:solidFill>
                  <a:srgbClr val="000000"/>
                </a:solidFill>
                <a:latin typeface="Cambria" panose="02040503050406030204" pitchFamily="18" charset="0"/>
              </a:rPr>
              <a:t> has the value </a:t>
            </a:r>
            <a:r>
              <a:rPr lang="en-US" dirty="0" smtClean="0">
                <a:solidFill>
                  <a:srgbClr val="000000"/>
                </a:solidFill>
                <a:latin typeface="Consolas" panose="020B0609020204030204" pitchFamily="49" charset="0"/>
              </a:rPr>
              <a:t>2</a:t>
            </a:r>
            <a:r>
              <a:rPr lang="en-US" dirty="0" smtClean="0">
                <a:solidFill>
                  <a:srgbClr val="000000"/>
                </a:solidFill>
                <a:latin typeface="Cambria" panose="02040503050406030204" pitchFamily="18" charset="0"/>
              </a:rPr>
              <a:t>. </a:t>
            </a:r>
          </a:p>
          <a:p>
            <a:pPr eaLnBrk="1" hangingPunct="1">
              <a:defRPr/>
            </a:pPr>
            <a:r>
              <a:rPr lang="en-US" dirty="0" smtClean="0">
                <a:solidFill>
                  <a:srgbClr val="000000"/>
                </a:solidFill>
                <a:latin typeface="Cambria" panose="02040503050406030204" pitchFamily="18" charset="0"/>
              </a:rPr>
              <a:t>It’s also possible to assign an integer value to each identifier in an </a:t>
            </a:r>
            <a:r>
              <a:rPr lang="en-US" dirty="0" err="1" smtClean="0">
                <a:solidFill>
                  <a:srgbClr val="000000"/>
                </a:solidFill>
                <a:latin typeface="Consolas" panose="020B0609020204030204" pitchFamily="49" charset="0"/>
              </a:rPr>
              <a:t>enum</a:t>
            </a:r>
            <a:r>
              <a:rPr lang="en-US" dirty="0" smtClean="0">
                <a:solidFill>
                  <a:srgbClr val="000000"/>
                </a:solidFill>
                <a:latin typeface="Cambria" panose="02040503050406030204" pitchFamily="18" charset="0"/>
              </a:rPr>
              <a:t> (see Chapter 10). </a:t>
            </a:r>
          </a:p>
          <a:p>
            <a:pPr eaLnBrk="1" hangingPunct="1">
              <a:defRPr/>
            </a:pPr>
            <a:r>
              <a:rPr lang="en-US" dirty="0" smtClean="0">
                <a:solidFill>
                  <a:srgbClr val="000000"/>
                </a:solidFill>
                <a:latin typeface="Cambria" panose="02040503050406030204" pitchFamily="18" charset="0"/>
              </a:rPr>
              <a:t>The identifiers in an enumeration must be unique, but the values may be duplicated.</a:t>
            </a:r>
          </a:p>
        </p:txBody>
      </p:sp>
    </p:spTree>
    <p:extLst>
      <p:ext uri="{BB962C8B-B14F-4D97-AF65-F5344CB8AC3E}">
        <p14:creationId xmlns:p14="http://schemas.microsoft.com/office/powerpoint/2010/main" val="108561082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5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49" cy="6255731"/>
          </a:xfrm>
          <a:prstGeom prst="rect">
            <a:avLst/>
          </a:prstGeom>
          <a:noFill/>
          <a:ln>
            <a:noFill/>
          </a:ln>
        </p:spPr>
      </p:pic>
    </p:spTree>
    <p:extLst>
      <p:ext uri="{BB962C8B-B14F-4D97-AF65-F5344CB8AC3E}">
        <p14:creationId xmlns:p14="http://schemas.microsoft.com/office/powerpoint/2010/main" val="10210665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5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50" cy="6314610"/>
          </a:xfrm>
          <a:prstGeom prst="rect">
            <a:avLst/>
          </a:prstGeom>
          <a:noFill/>
          <a:ln>
            <a:noFill/>
          </a:ln>
        </p:spPr>
      </p:pic>
    </p:spTree>
    <p:extLst>
      <p:ext uri="{BB962C8B-B14F-4D97-AF65-F5344CB8AC3E}">
        <p14:creationId xmlns:p14="http://schemas.microsoft.com/office/powerpoint/2010/main" val="418805911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solidFill>
                  <a:srgbClr val="24B5A1"/>
                </a:solidFill>
                <a:latin typeface="Arial"/>
              </a:rPr>
              <a:t>5.11  </a:t>
            </a:r>
            <a:r>
              <a:rPr lang="en-US" dirty="0">
                <a:solidFill>
                  <a:srgbClr val="3380E6"/>
                </a:solidFill>
                <a:latin typeface="Arial"/>
              </a:rPr>
              <a:t>Example: A Game of Chance; Introducing </a:t>
            </a:r>
            <a:r>
              <a:rPr lang="en-US" dirty="0" err="1">
                <a:solidFill>
                  <a:srgbClr val="3380E6"/>
                </a:solidFill>
                <a:latin typeface="Arial"/>
              </a:rPr>
              <a:t>enum</a:t>
            </a:r>
            <a:r>
              <a:rPr lang="en-US" dirty="0">
                <a:solidFill>
                  <a:srgbClr val="3380E6"/>
                </a:solidFill>
                <a:latin typeface="Arial"/>
              </a:rPr>
              <a:t> (cont.)</a:t>
            </a:r>
            <a:endParaRPr lang="en-US" dirty="0" smtClean="0">
              <a:solidFill>
                <a:srgbClr val="3380E6"/>
              </a:solidFill>
              <a:latin typeface="Arial"/>
            </a:endParaRPr>
          </a:p>
        </p:txBody>
      </p:sp>
      <p:sp>
        <p:nvSpPr>
          <p:cNvPr id="140291" name="Text Placeholder 2"/>
          <p:cNvSpPr>
            <a:spLocks noGrp="1"/>
          </p:cNvSpPr>
          <p:nvPr>
            <p:ph type="body" idx="1"/>
          </p:nvPr>
        </p:nvSpPr>
        <p:spPr/>
        <p:txBody>
          <a:bodyPr/>
          <a:lstStyle/>
          <a:p>
            <a:pPr eaLnBrk="1" hangingPunct="1">
              <a:lnSpc>
                <a:spcPct val="90000"/>
              </a:lnSpc>
            </a:pPr>
            <a:r>
              <a:rPr lang="en-US" altLang="en-US" sz="2500" dirty="0" smtClean="0">
                <a:solidFill>
                  <a:srgbClr val="000000"/>
                </a:solidFill>
                <a:latin typeface="Cambria" panose="02040503050406030204" pitchFamily="18" charset="0"/>
              </a:rPr>
              <a:t>When the game is won, either on the first roll or on a subsequent roll, </a:t>
            </a:r>
            <a:r>
              <a:rPr lang="en-US" altLang="en-US" sz="2500" dirty="0" err="1" smtClean="0">
                <a:solidFill>
                  <a:srgbClr val="000000"/>
                </a:solidFill>
                <a:latin typeface="Consolas" panose="020B0609020204030204" pitchFamily="49" charset="0"/>
              </a:rPr>
              <a:t>gameStatus</a:t>
            </a:r>
            <a:r>
              <a:rPr lang="en-US" altLang="en-US" sz="2500" dirty="0" smtClean="0">
                <a:solidFill>
                  <a:srgbClr val="000000"/>
                </a:solidFill>
                <a:latin typeface="Cambria" panose="02040503050406030204" pitchFamily="18" charset="0"/>
              </a:rPr>
              <a:t> is set to </a:t>
            </a:r>
            <a:r>
              <a:rPr lang="en-US" altLang="en-US" sz="2500" dirty="0" smtClean="0">
                <a:solidFill>
                  <a:srgbClr val="000000"/>
                </a:solidFill>
                <a:latin typeface="Consolas" panose="020B0609020204030204" pitchFamily="49" charset="0"/>
              </a:rPr>
              <a:t>WON</a:t>
            </a:r>
            <a:r>
              <a:rPr lang="en-US" altLang="en-US" sz="2500" dirty="0" smtClean="0">
                <a:solidFill>
                  <a:srgbClr val="000000"/>
                </a:solidFill>
                <a:latin typeface="Cambria" panose="02040503050406030204" pitchFamily="18" charset="0"/>
              </a:rPr>
              <a:t>. </a:t>
            </a:r>
          </a:p>
          <a:p>
            <a:pPr eaLnBrk="1" hangingPunct="1">
              <a:lnSpc>
                <a:spcPct val="90000"/>
              </a:lnSpc>
            </a:pPr>
            <a:r>
              <a:rPr lang="en-US" altLang="en-US" sz="2500" dirty="0" smtClean="0">
                <a:solidFill>
                  <a:srgbClr val="000000"/>
                </a:solidFill>
                <a:latin typeface="Cambria" panose="02040503050406030204" pitchFamily="18" charset="0"/>
              </a:rPr>
              <a:t>When the game is lost, either on the first roll or on a subsequent roll, </a:t>
            </a:r>
            <a:r>
              <a:rPr lang="en-US" altLang="en-US" sz="2500" dirty="0" err="1" smtClean="0">
                <a:solidFill>
                  <a:srgbClr val="000000"/>
                </a:solidFill>
                <a:latin typeface="Consolas" panose="020B0609020204030204" pitchFamily="49" charset="0"/>
              </a:rPr>
              <a:t>gameStatus</a:t>
            </a:r>
            <a:r>
              <a:rPr lang="en-US" altLang="en-US" sz="2500" dirty="0" smtClean="0">
                <a:solidFill>
                  <a:srgbClr val="000000"/>
                </a:solidFill>
                <a:latin typeface="Cambria" panose="02040503050406030204" pitchFamily="18" charset="0"/>
              </a:rPr>
              <a:t> is set to </a:t>
            </a:r>
            <a:r>
              <a:rPr lang="en-US" altLang="en-US" sz="2500" dirty="0" smtClean="0">
                <a:solidFill>
                  <a:srgbClr val="000000"/>
                </a:solidFill>
                <a:latin typeface="Consolas" panose="020B0609020204030204" pitchFamily="49" charset="0"/>
              </a:rPr>
              <a:t>LOST</a:t>
            </a:r>
            <a:r>
              <a:rPr lang="en-US" altLang="en-US" sz="2500" dirty="0" smtClean="0">
                <a:solidFill>
                  <a:srgbClr val="000000"/>
                </a:solidFill>
                <a:latin typeface="Cambria" panose="02040503050406030204" pitchFamily="18" charset="0"/>
              </a:rPr>
              <a:t>. </a:t>
            </a:r>
          </a:p>
          <a:p>
            <a:pPr eaLnBrk="1" hangingPunct="1">
              <a:lnSpc>
                <a:spcPct val="90000"/>
              </a:lnSpc>
            </a:pPr>
            <a:r>
              <a:rPr lang="en-US" altLang="en-US" sz="2500" dirty="0" smtClean="0">
                <a:solidFill>
                  <a:srgbClr val="000000"/>
                </a:solidFill>
                <a:latin typeface="Cambria" panose="02040503050406030204" pitchFamily="18" charset="0"/>
              </a:rPr>
              <a:t>Otherwise </a:t>
            </a:r>
            <a:r>
              <a:rPr lang="en-US" altLang="en-US" sz="2500" dirty="0" err="1" smtClean="0">
                <a:solidFill>
                  <a:srgbClr val="000000"/>
                </a:solidFill>
                <a:latin typeface="Consolas" panose="020B0609020204030204" pitchFamily="49" charset="0"/>
              </a:rPr>
              <a:t>gameStatus</a:t>
            </a:r>
            <a:r>
              <a:rPr lang="en-US" altLang="en-US" sz="2500" dirty="0" smtClean="0">
                <a:solidFill>
                  <a:srgbClr val="000000"/>
                </a:solidFill>
                <a:latin typeface="Cambria" panose="02040503050406030204" pitchFamily="18" charset="0"/>
              </a:rPr>
              <a:t> is set to </a:t>
            </a:r>
            <a:r>
              <a:rPr lang="en-US" altLang="en-US" sz="2500" dirty="0" smtClean="0">
                <a:solidFill>
                  <a:srgbClr val="000000"/>
                </a:solidFill>
                <a:latin typeface="Consolas" panose="020B0609020204030204" pitchFamily="49" charset="0"/>
              </a:rPr>
              <a:t>CONTINUE</a:t>
            </a:r>
            <a:r>
              <a:rPr lang="en-US" altLang="en-US" sz="2500" dirty="0" smtClean="0">
                <a:solidFill>
                  <a:srgbClr val="000000"/>
                </a:solidFill>
                <a:latin typeface="Cambria" panose="02040503050406030204" pitchFamily="18" charset="0"/>
              </a:rPr>
              <a:t> and the game continues.</a:t>
            </a:r>
          </a:p>
        </p:txBody>
      </p:sp>
    </p:spTree>
    <p:extLst>
      <p:ext uri="{BB962C8B-B14F-4D97-AF65-F5344CB8AC3E}">
        <p14:creationId xmlns:p14="http://schemas.microsoft.com/office/powerpoint/2010/main" val="296306300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solidFill>
                  <a:srgbClr val="24B5A1"/>
                </a:solidFill>
                <a:latin typeface="Arial"/>
              </a:rPr>
              <a:t>5.11  </a:t>
            </a:r>
            <a:r>
              <a:rPr lang="en-US" dirty="0">
                <a:solidFill>
                  <a:srgbClr val="3380E6"/>
                </a:solidFill>
                <a:latin typeface="Arial"/>
              </a:rPr>
              <a:t>Example: A Game of Chance; Introducing </a:t>
            </a:r>
            <a:r>
              <a:rPr lang="en-US" dirty="0" err="1">
                <a:solidFill>
                  <a:srgbClr val="3380E6"/>
                </a:solidFill>
                <a:latin typeface="Arial"/>
              </a:rPr>
              <a:t>enum</a:t>
            </a:r>
            <a:r>
              <a:rPr lang="en-US" dirty="0">
                <a:solidFill>
                  <a:srgbClr val="3380E6"/>
                </a:solidFill>
                <a:latin typeface="Arial"/>
              </a:rPr>
              <a:t> (cont.)</a:t>
            </a:r>
            <a:endParaRPr lang="en-US" dirty="0" smtClean="0">
              <a:solidFill>
                <a:srgbClr val="3380E6"/>
              </a:solidFill>
              <a:latin typeface="Arial"/>
            </a:endParaRPr>
          </a:p>
        </p:txBody>
      </p:sp>
      <p:sp>
        <p:nvSpPr>
          <p:cNvPr id="3" name="Text Placeholder 2"/>
          <p:cNvSpPr>
            <a:spLocks noGrp="1"/>
          </p:cNvSpPr>
          <p:nvPr>
            <p:ph type="body" idx="1"/>
          </p:nvPr>
        </p:nvSpPr>
        <p:spPr/>
        <p:txBody>
          <a:bodyPr>
            <a:normAutofit/>
          </a:bodyPr>
          <a:lstStyle/>
          <a:p>
            <a:pPr marL="109537" indent="0" eaLnBrk="1" hangingPunct="1">
              <a:lnSpc>
                <a:spcPct val="90000"/>
              </a:lnSpc>
              <a:buFont typeface="Wingdings 3" panose="05040102010807070707" pitchFamily="18" charset="2"/>
              <a:buNone/>
              <a:defRPr/>
            </a:pPr>
            <a:r>
              <a:rPr lang="en-US" sz="2500" b="1" i="1" dirty="0" smtClean="0">
                <a:solidFill>
                  <a:srgbClr val="000000"/>
                </a:solidFill>
                <a:latin typeface="Cambria" panose="02040503050406030204" pitchFamily="18" charset="0"/>
              </a:rPr>
              <a:t>Game Ends on First Roll</a:t>
            </a:r>
          </a:p>
          <a:p>
            <a:pPr eaLnBrk="1" hangingPunct="1">
              <a:lnSpc>
                <a:spcPct val="90000"/>
              </a:lnSpc>
              <a:defRPr/>
            </a:pPr>
            <a:r>
              <a:rPr lang="en-US" sz="2500" dirty="0" smtClean="0">
                <a:solidFill>
                  <a:srgbClr val="000000"/>
                </a:solidFill>
                <a:latin typeface="Cambria" panose="02040503050406030204" pitchFamily="18" charset="0"/>
              </a:rPr>
              <a:t>After the first roll, if the game is over, the </a:t>
            </a:r>
            <a:r>
              <a:rPr lang="en-US" sz="2500" dirty="0" smtClean="0">
                <a:solidFill>
                  <a:srgbClr val="000000"/>
                </a:solidFill>
                <a:latin typeface="Consolas" panose="020B0609020204030204" pitchFamily="49" charset="0"/>
              </a:rPr>
              <a:t>while</a:t>
            </a:r>
            <a:r>
              <a:rPr lang="en-US" sz="2500" dirty="0" smtClean="0">
                <a:solidFill>
                  <a:srgbClr val="000000"/>
                </a:solidFill>
                <a:latin typeface="Cambria" panose="02040503050406030204" pitchFamily="18" charset="0"/>
              </a:rPr>
              <a:t> statement is skipped because </a:t>
            </a:r>
            <a:r>
              <a:rPr lang="en-US" sz="2500" dirty="0" err="1" smtClean="0">
                <a:solidFill>
                  <a:srgbClr val="000000"/>
                </a:solidFill>
                <a:latin typeface="Consolas" panose="020B0609020204030204" pitchFamily="49" charset="0"/>
              </a:rPr>
              <a:t>gameStatus</a:t>
            </a:r>
            <a:r>
              <a:rPr lang="en-US" sz="2500" dirty="0" smtClean="0">
                <a:solidFill>
                  <a:srgbClr val="000000"/>
                </a:solidFill>
                <a:latin typeface="Cambria" panose="02040503050406030204" pitchFamily="18" charset="0"/>
              </a:rPr>
              <a:t> is not </a:t>
            </a:r>
            <a:r>
              <a:rPr lang="en-US" sz="2500" dirty="0" smtClean="0">
                <a:solidFill>
                  <a:srgbClr val="000000"/>
                </a:solidFill>
                <a:latin typeface="Consolas" panose="020B0609020204030204" pitchFamily="49" charset="0"/>
              </a:rPr>
              <a:t>CONTINUE</a:t>
            </a:r>
            <a:r>
              <a:rPr lang="en-US" sz="2500" dirty="0" smtClean="0">
                <a:solidFill>
                  <a:srgbClr val="000000"/>
                </a:solidFill>
                <a:latin typeface="Cambria" panose="02040503050406030204" pitchFamily="18" charset="0"/>
              </a:rPr>
              <a:t>. </a:t>
            </a:r>
          </a:p>
          <a:p>
            <a:pPr eaLnBrk="1" hangingPunct="1">
              <a:lnSpc>
                <a:spcPct val="90000"/>
              </a:lnSpc>
              <a:defRPr/>
            </a:pPr>
            <a:r>
              <a:rPr lang="en-US" sz="2500" dirty="0" smtClean="0">
                <a:solidFill>
                  <a:srgbClr val="000000"/>
                </a:solidFill>
                <a:latin typeface="Cambria" panose="02040503050406030204" pitchFamily="18" charset="0"/>
              </a:rPr>
              <a:t>The program proceeds to the </a:t>
            </a:r>
            <a:r>
              <a:rPr lang="en-US" sz="2500" dirty="0" smtClean="0">
                <a:solidFill>
                  <a:srgbClr val="000000"/>
                </a:solidFill>
                <a:latin typeface="Consolas" panose="020B0609020204030204" pitchFamily="49" charset="0"/>
              </a:rPr>
              <a:t>if</a:t>
            </a:r>
            <a:r>
              <a:rPr lang="en-US" sz="2500" dirty="0" smtClean="0">
                <a:solidFill>
                  <a:srgbClr val="000000"/>
                </a:solidFill>
                <a:latin typeface="Cambria" panose="02040503050406030204" pitchFamily="18" charset="0"/>
              </a:rPr>
              <a:t>…</a:t>
            </a:r>
            <a:r>
              <a:rPr lang="en-US" sz="2500" dirty="0" smtClean="0">
                <a:solidFill>
                  <a:srgbClr val="000000"/>
                </a:solidFill>
                <a:latin typeface="Consolas" panose="020B0609020204030204" pitchFamily="49" charset="0"/>
              </a:rPr>
              <a:t>else</a:t>
            </a:r>
            <a:r>
              <a:rPr lang="en-US" sz="2500" dirty="0" smtClean="0">
                <a:solidFill>
                  <a:srgbClr val="000000"/>
                </a:solidFill>
                <a:latin typeface="Cambria" panose="02040503050406030204" pitchFamily="18" charset="0"/>
              </a:rPr>
              <a:t> statement, which prints </a:t>
            </a:r>
            <a:r>
              <a:rPr lang="en-US" sz="2500" dirty="0" smtClean="0">
                <a:solidFill>
                  <a:srgbClr val="000000"/>
                </a:solidFill>
                <a:latin typeface="Consolas" panose="020B0609020204030204" pitchFamily="49" charset="0"/>
              </a:rPr>
              <a:t>"Player</a:t>
            </a:r>
            <a:r>
              <a:rPr lang="en-US" sz="2500" dirty="0" smtClean="0">
                <a:solidFill>
                  <a:srgbClr val="000000"/>
                </a:solidFill>
                <a:latin typeface="Cambria" panose="02040503050406030204" pitchFamily="18" charset="0"/>
              </a:rPr>
              <a:t> </a:t>
            </a:r>
            <a:r>
              <a:rPr lang="en-US" sz="2500" dirty="0" smtClean="0">
                <a:solidFill>
                  <a:srgbClr val="000000"/>
                </a:solidFill>
                <a:latin typeface="Consolas" panose="020B0609020204030204" pitchFamily="49" charset="0"/>
              </a:rPr>
              <a:t>wins"</a:t>
            </a:r>
            <a:r>
              <a:rPr lang="en-US" sz="2500" dirty="0" smtClean="0">
                <a:solidFill>
                  <a:srgbClr val="000000"/>
                </a:solidFill>
                <a:latin typeface="Cambria" panose="02040503050406030204" pitchFamily="18" charset="0"/>
              </a:rPr>
              <a:t> if </a:t>
            </a:r>
            <a:r>
              <a:rPr lang="en-US" sz="2500" dirty="0" err="1" smtClean="0">
                <a:solidFill>
                  <a:srgbClr val="000000"/>
                </a:solidFill>
                <a:latin typeface="Consolas" panose="020B0609020204030204" pitchFamily="49" charset="0"/>
              </a:rPr>
              <a:t>gameStatus</a:t>
            </a:r>
            <a:r>
              <a:rPr lang="en-US" sz="2500" dirty="0" smtClean="0">
                <a:solidFill>
                  <a:srgbClr val="000000"/>
                </a:solidFill>
                <a:latin typeface="Cambria" panose="02040503050406030204" pitchFamily="18" charset="0"/>
              </a:rPr>
              <a:t> is </a:t>
            </a:r>
            <a:r>
              <a:rPr lang="en-US" sz="2500" dirty="0" smtClean="0">
                <a:solidFill>
                  <a:srgbClr val="000000"/>
                </a:solidFill>
                <a:latin typeface="Consolas" panose="020B0609020204030204" pitchFamily="49" charset="0"/>
              </a:rPr>
              <a:t>WON</a:t>
            </a:r>
            <a:r>
              <a:rPr lang="en-US" sz="2500" dirty="0" smtClean="0">
                <a:solidFill>
                  <a:srgbClr val="000000"/>
                </a:solidFill>
                <a:latin typeface="Cambria" panose="02040503050406030204" pitchFamily="18" charset="0"/>
              </a:rPr>
              <a:t> and </a:t>
            </a:r>
            <a:r>
              <a:rPr lang="en-US" sz="2500" dirty="0" smtClean="0">
                <a:solidFill>
                  <a:srgbClr val="000000"/>
                </a:solidFill>
                <a:latin typeface="Consolas" panose="020B0609020204030204" pitchFamily="49" charset="0"/>
              </a:rPr>
              <a:t>"Player</a:t>
            </a:r>
            <a:r>
              <a:rPr lang="en-US" sz="2500" dirty="0" smtClean="0">
                <a:solidFill>
                  <a:srgbClr val="000000"/>
                </a:solidFill>
                <a:latin typeface="Cambria" panose="02040503050406030204" pitchFamily="18" charset="0"/>
              </a:rPr>
              <a:t> </a:t>
            </a:r>
            <a:r>
              <a:rPr lang="en-US" sz="2500" dirty="0" smtClean="0">
                <a:solidFill>
                  <a:srgbClr val="000000"/>
                </a:solidFill>
                <a:latin typeface="Consolas" panose="020B0609020204030204" pitchFamily="49" charset="0"/>
              </a:rPr>
              <a:t>loses"</a:t>
            </a:r>
            <a:r>
              <a:rPr lang="en-US" sz="2500" dirty="0" smtClean="0">
                <a:solidFill>
                  <a:srgbClr val="000000"/>
                </a:solidFill>
                <a:latin typeface="Cambria" panose="02040503050406030204" pitchFamily="18" charset="0"/>
              </a:rPr>
              <a:t> otherwise. </a:t>
            </a:r>
          </a:p>
        </p:txBody>
      </p:sp>
    </p:spTree>
    <p:extLst>
      <p:ext uri="{BB962C8B-B14F-4D97-AF65-F5344CB8AC3E}">
        <p14:creationId xmlns:p14="http://schemas.microsoft.com/office/powerpoint/2010/main" val="124618752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solidFill>
                  <a:srgbClr val="24B5A1"/>
                </a:solidFill>
                <a:latin typeface="Arial"/>
              </a:rPr>
              <a:t>5.11  </a:t>
            </a:r>
            <a:r>
              <a:rPr lang="en-US" dirty="0">
                <a:solidFill>
                  <a:srgbClr val="3380E6"/>
                </a:solidFill>
                <a:latin typeface="Arial"/>
              </a:rPr>
              <a:t>Example: A Game of Chance; Introducing </a:t>
            </a:r>
            <a:r>
              <a:rPr lang="en-US" dirty="0" err="1">
                <a:solidFill>
                  <a:srgbClr val="3380E6"/>
                </a:solidFill>
                <a:latin typeface="Arial"/>
              </a:rPr>
              <a:t>enum</a:t>
            </a:r>
            <a:r>
              <a:rPr lang="en-US" dirty="0">
                <a:solidFill>
                  <a:srgbClr val="3380E6"/>
                </a:solidFill>
                <a:latin typeface="Arial"/>
              </a:rPr>
              <a:t> (cont.)</a:t>
            </a:r>
            <a:endParaRPr lang="en-US" dirty="0" smtClean="0">
              <a:solidFill>
                <a:srgbClr val="3380E6"/>
              </a:solidFill>
              <a:latin typeface="Arial"/>
            </a:endParaRPr>
          </a:p>
        </p:txBody>
      </p:sp>
      <p:sp>
        <p:nvSpPr>
          <p:cNvPr id="129027" name="Text Placeholder 2"/>
          <p:cNvSpPr>
            <a:spLocks noGrp="1"/>
          </p:cNvSpPr>
          <p:nvPr>
            <p:ph type="body" idx="1"/>
          </p:nvPr>
        </p:nvSpPr>
        <p:spPr/>
        <p:txBody>
          <a:bodyPr>
            <a:normAutofit fontScale="92500" lnSpcReduction="20000"/>
          </a:bodyPr>
          <a:lstStyle/>
          <a:p>
            <a:pPr marL="109537" indent="0" eaLnBrk="1" hangingPunct="1">
              <a:buFont typeface="Wingdings 3" panose="05040102010807070707" pitchFamily="18" charset="2"/>
              <a:buNone/>
              <a:defRPr/>
            </a:pPr>
            <a:r>
              <a:rPr lang="en-US" b="1" i="1" dirty="0" smtClean="0">
                <a:solidFill>
                  <a:srgbClr val="000000"/>
                </a:solidFill>
                <a:latin typeface="Cambria" panose="02040503050406030204" pitchFamily="18" charset="0"/>
              </a:rPr>
              <a:t>Game Ends on a Subsequent Roll</a:t>
            </a:r>
          </a:p>
          <a:p>
            <a:pPr eaLnBrk="1" hangingPunct="1">
              <a:defRPr/>
            </a:pPr>
            <a:r>
              <a:rPr lang="en-US" dirty="0" smtClean="0">
                <a:solidFill>
                  <a:srgbClr val="000000"/>
                </a:solidFill>
                <a:latin typeface="Cambria" panose="02040503050406030204" pitchFamily="18" charset="0"/>
              </a:rPr>
              <a:t>After the first roll, if the game is not over, then </a:t>
            </a:r>
            <a:r>
              <a:rPr lang="en-US" dirty="0" smtClean="0">
                <a:solidFill>
                  <a:srgbClr val="000000"/>
                </a:solidFill>
                <a:latin typeface="Consolas" panose="020B0609020204030204" pitchFamily="49" charset="0"/>
              </a:rPr>
              <a:t>sum</a:t>
            </a:r>
            <a:r>
              <a:rPr lang="en-US" dirty="0" smtClean="0">
                <a:solidFill>
                  <a:srgbClr val="000000"/>
                </a:solidFill>
                <a:latin typeface="Cambria" panose="02040503050406030204" pitchFamily="18" charset="0"/>
              </a:rPr>
              <a:t> is saved in </a:t>
            </a:r>
            <a:r>
              <a:rPr lang="en-US" dirty="0" err="1" smtClean="0">
                <a:solidFill>
                  <a:srgbClr val="000000"/>
                </a:solidFill>
                <a:latin typeface="Consolas" panose="020B0609020204030204" pitchFamily="49" charset="0"/>
              </a:rPr>
              <a:t>myPoint</a:t>
            </a:r>
            <a:r>
              <a:rPr lang="en-US" dirty="0" smtClean="0">
                <a:solidFill>
                  <a:srgbClr val="000000"/>
                </a:solidFill>
                <a:latin typeface="Cambria" panose="02040503050406030204" pitchFamily="18" charset="0"/>
              </a:rPr>
              <a:t>. </a:t>
            </a:r>
          </a:p>
          <a:p>
            <a:pPr eaLnBrk="1" hangingPunct="1">
              <a:defRPr/>
            </a:pPr>
            <a:r>
              <a:rPr lang="en-US" dirty="0" smtClean="0">
                <a:solidFill>
                  <a:srgbClr val="000000"/>
                </a:solidFill>
                <a:latin typeface="Cambria" panose="02040503050406030204" pitchFamily="18" charset="0"/>
              </a:rPr>
              <a:t>Execution proceeds with the </a:t>
            </a:r>
            <a:r>
              <a:rPr lang="en-US" dirty="0" smtClean="0">
                <a:solidFill>
                  <a:srgbClr val="000000"/>
                </a:solidFill>
                <a:latin typeface="Consolas" panose="020B0609020204030204" pitchFamily="49" charset="0"/>
              </a:rPr>
              <a:t>while</a:t>
            </a:r>
            <a:r>
              <a:rPr lang="en-US" dirty="0" smtClean="0">
                <a:solidFill>
                  <a:srgbClr val="000000"/>
                </a:solidFill>
                <a:latin typeface="Cambria" panose="02040503050406030204" pitchFamily="18" charset="0"/>
              </a:rPr>
              <a:t> statement because </a:t>
            </a:r>
            <a:r>
              <a:rPr lang="en-US" dirty="0" err="1" smtClean="0">
                <a:solidFill>
                  <a:srgbClr val="000000"/>
                </a:solidFill>
                <a:latin typeface="Consolas" panose="020B0609020204030204" pitchFamily="49" charset="0"/>
              </a:rPr>
              <a:t>gameStatus</a:t>
            </a:r>
            <a:r>
              <a:rPr lang="en-US" dirty="0" smtClean="0">
                <a:solidFill>
                  <a:srgbClr val="000000"/>
                </a:solidFill>
                <a:latin typeface="Cambria" panose="02040503050406030204" pitchFamily="18" charset="0"/>
              </a:rPr>
              <a:t> is </a:t>
            </a:r>
            <a:r>
              <a:rPr lang="en-US" dirty="0" smtClean="0">
                <a:solidFill>
                  <a:srgbClr val="000000"/>
                </a:solidFill>
                <a:latin typeface="Consolas" panose="020B0609020204030204" pitchFamily="49" charset="0"/>
              </a:rPr>
              <a:t>CONTINUE</a:t>
            </a:r>
            <a:r>
              <a:rPr lang="en-US" dirty="0" smtClean="0">
                <a:solidFill>
                  <a:srgbClr val="000000"/>
                </a:solidFill>
                <a:latin typeface="Cambria" panose="02040503050406030204" pitchFamily="18" charset="0"/>
              </a:rPr>
              <a:t>. </a:t>
            </a:r>
          </a:p>
          <a:p>
            <a:pPr eaLnBrk="1" hangingPunct="1">
              <a:defRPr/>
            </a:pPr>
            <a:r>
              <a:rPr lang="en-US" dirty="0" smtClean="0">
                <a:solidFill>
                  <a:srgbClr val="000000"/>
                </a:solidFill>
                <a:latin typeface="Cambria" panose="02040503050406030204" pitchFamily="18" charset="0"/>
              </a:rPr>
              <a:t>Each time through the </a:t>
            </a:r>
            <a:r>
              <a:rPr lang="en-US" dirty="0" smtClean="0">
                <a:solidFill>
                  <a:srgbClr val="000000"/>
                </a:solidFill>
                <a:latin typeface="Consolas" panose="020B0609020204030204" pitchFamily="49" charset="0"/>
              </a:rPr>
              <a:t>while</a:t>
            </a:r>
            <a:r>
              <a:rPr lang="en-US" dirty="0" smtClean="0">
                <a:solidFill>
                  <a:srgbClr val="000000"/>
                </a:solidFill>
                <a:latin typeface="Cambria" panose="02040503050406030204" pitchFamily="18" charset="0"/>
              </a:rPr>
              <a:t>, </a:t>
            </a:r>
            <a:r>
              <a:rPr lang="en-US" dirty="0" err="1" smtClean="0">
                <a:solidFill>
                  <a:srgbClr val="000000"/>
                </a:solidFill>
                <a:latin typeface="Consolas" panose="020B0609020204030204" pitchFamily="49" charset="0"/>
              </a:rPr>
              <a:t>rollDice</a:t>
            </a:r>
            <a:r>
              <a:rPr lang="en-US" dirty="0" smtClean="0">
                <a:solidFill>
                  <a:srgbClr val="000000"/>
                </a:solidFill>
                <a:latin typeface="Cambria" panose="02040503050406030204" pitchFamily="18" charset="0"/>
              </a:rPr>
              <a:t> is called to produce a new </a:t>
            </a:r>
            <a:r>
              <a:rPr lang="en-US" dirty="0" smtClean="0">
                <a:solidFill>
                  <a:srgbClr val="000000"/>
                </a:solidFill>
                <a:latin typeface="Consolas" panose="020B0609020204030204" pitchFamily="49" charset="0"/>
              </a:rPr>
              <a:t>sum</a:t>
            </a:r>
            <a:r>
              <a:rPr lang="en-US" dirty="0" smtClean="0">
                <a:solidFill>
                  <a:srgbClr val="000000"/>
                </a:solidFill>
                <a:latin typeface="Cambria" panose="02040503050406030204" pitchFamily="18" charset="0"/>
              </a:rPr>
              <a:t>. </a:t>
            </a:r>
          </a:p>
          <a:p>
            <a:pPr eaLnBrk="1" hangingPunct="1">
              <a:defRPr/>
            </a:pPr>
            <a:r>
              <a:rPr lang="en-US" dirty="0" smtClean="0">
                <a:solidFill>
                  <a:srgbClr val="000000"/>
                </a:solidFill>
                <a:latin typeface="Cambria" panose="02040503050406030204" pitchFamily="18" charset="0"/>
              </a:rPr>
              <a:t>If </a:t>
            </a:r>
            <a:r>
              <a:rPr lang="en-US" dirty="0" smtClean="0">
                <a:solidFill>
                  <a:srgbClr val="000000"/>
                </a:solidFill>
                <a:latin typeface="Consolas" panose="020B0609020204030204" pitchFamily="49" charset="0"/>
              </a:rPr>
              <a:t>sum</a:t>
            </a:r>
            <a:r>
              <a:rPr lang="en-US" dirty="0" smtClean="0">
                <a:solidFill>
                  <a:srgbClr val="000000"/>
                </a:solidFill>
                <a:latin typeface="Cambria" panose="02040503050406030204" pitchFamily="18" charset="0"/>
              </a:rPr>
              <a:t> matches </a:t>
            </a:r>
            <a:r>
              <a:rPr lang="en-US" dirty="0" err="1" smtClean="0">
                <a:solidFill>
                  <a:srgbClr val="000000"/>
                </a:solidFill>
                <a:latin typeface="Consolas" panose="020B0609020204030204" pitchFamily="49" charset="0"/>
              </a:rPr>
              <a:t>myPoint</a:t>
            </a:r>
            <a:r>
              <a:rPr lang="en-US" dirty="0" smtClean="0">
                <a:solidFill>
                  <a:srgbClr val="000000"/>
                </a:solidFill>
                <a:latin typeface="Cambria" panose="02040503050406030204" pitchFamily="18" charset="0"/>
              </a:rPr>
              <a:t>, </a:t>
            </a:r>
            <a:r>
              <a:rPr lang="en-US" dirty="0" err="1" smtClean="0">
                <a:solidFill>
                  <a:srgbClr val="000000"/>
                </a:solidFill>
                <a:latin typeface="Consolas" panose="020B0609020204030204" pitchFamily="49" charset="0"/>
              </a:rPr>
              <a:t>gameStatus</a:t>
            </a:r>
            <a:r>
              <a:rPr lang="en-US" dirty="0" smtClean="0">
                <a:solidFill>
                  <a:srgbClr val="000000"/>
                </a:solidFill>
                <a:latin typeface="Cambria" panose="02040503050406030204" pitchFamily="18" charset="0"/>
              </a:rPr>
              <a:t> is set to </a:t>
            </a:r>
            <a:r>
              <a:rPr lang="en-US" dirty="0" smtClean="0">
                <a:solidFill>
                  <a:srgbClr val="000000"/>
                </a:solidFill>
                <a:latin typeface="Consolas" panose="020B0609020204030204" pitchFamily="49" charset="0"/>
              </a:rPr>
              <a:t>WON</a:t>
            </a:r>
            <a:r>
              <a:rPr lang="en-US" dirty="0" smtClean="0">
                <a:solidFill>
                  <a:srgbClr val="000000"/>
                </a:solidFill>
                <a:latin typeface="Cambria" panose="02040503050406030204" pitchFamily="18" charset="0"/>
              </a:rPr>
              <a:t> to indicate that the player won, the </a:t>
            </a:r>
            <a:r>
              <a:rPr lang="en-US" dirty="0" smtClean="0">
                <a:solidFill>
                  <a:srgbClr val="000000"/>
                </a:solidFill>
                <a:latin typeface="Consolas" panose="020B0609020204030204" pitchFamily="49" charset="0"/>
              </a:rPr>
              <a:t>while</a:t>
            </a:r>
            <a:r>
              <a:rPr lang="en-US" dirty="0" smtClean="0">
                <a:solidFill>
                  <a:srgbClr val="000000"/>
                </a:solidFill>
                <a:latin typeface="Cambria" panose="02040503050406030204" pitchFamily="18" charset="0"/>
              </a:rPr>
              <a:t>-test fails, the </a:t>
            </a:r>
            <a:r>
              <a:rPr lang="en-US" dirty="0" smtClean="0">
                <a:solidFill>
                  <a:srgbClr val="000000"/>
                </a:solidFill>
                <a:latin typeface="Consolas" panose="020B0609020204030204" pitchFamily="49" charset="0"/>
              </a:rPr>
              <a:t>if</a:t>
            </a:r>
            <a:r>
              <a:rPr lang="en-US" dirty="0" smtClean="0">
                <a:solidFill>
                  <a:srgbClr val="000000"/>
                </a:solidFill>
                <a:latin typeface="Cambria" panose="02040503050406030204" pitchFamily="18" charset="0"/>
              </a:rPr>
              <a:t>…</a:t>
            </a:r>
            <a:r>
              <a:rPr lang="en-US" dirty="0" smtClean="0">
                <a:solidFill>
                  <a:srgbClr val="000000"/>
                </a:solidFill>
                <a:latin typeface="Consolas" panose="020B0609020204030204" pitchFamily="49" charset="0"/>
              </a:rPr>
              <a:t>else</a:t>
            </a:r>
            <a:r>
              <a:rPr lang="en-US" dirty="0" smtClean="0">
                <a:solidFill>
                  <a:srgbClr val="000000"/>
                </a:solidFill>
                <a:latin typeface="Cambria" panose="02040503050406030204" pitchFamily="18" charset="0"/>
              </a:rPr>
              <a:t> statement prints </a:t>
            </a:r>
            <a:r>
              <a:rPr lang="en-US" dirty="0" smtClean="0">
                <a:solidFill>
                  <a:srgbClr val="000000"/>
                </a:solidFill>
                <a:latin typeface="Consolas" panose="020B0609020204030204" pitchFamily="49" charset="0"/>
              </a:rPr>
              <a:t>"Player</a:t>
            </a:r>
            <a:r>
              <a:rPr lang="en-US" dirty="0" smtClean="0">
                <a:solidFill>
                  <a:srgbClr val="000000"/>
                </a:solidFill>
                <a:latin typeface="Cambria" panose="02040503050406030204" pitchFamily="18" charset="0"/>
              </a:rPr>
              <a:t> </a:t>
            </a:r>
            <a:r>
              <a:rPr lang="en-US" dirty="0" smtClean="0">
                <a:solidFill>
                  <a:srgbClr val="000000"/>
                </a:solidFill>
                <a:latin typeface="Consolas" panose="020B0609020204030204" pitchFamily="49" charset="0"/>
              </a:rPr>
              <a:t>wins"</a:t>
            </a:r>
            <a:r>
              <a:rPr lang="en-US" dirty="0" smtClean="0">
                <a:solidFill>
                  <a:srgbClr val="000000"/>
                </a:solidFill>
                <a:latin typeface="Cambria" panose="02040503050406030204" pitchFamily="18" charset="0"/>
              </a:rPr>
              <a:t> and execution terminates. </a:t>
            </a:r>
          </a:p>
        </p:txBody>
      </p:sp>
    </p:spTree>
    <p:extLst>
      <p:ext uri="{BB962C8B-B14F-4D97-AF65-F5344CB8AC3E}">
        <p14:creationId xmlns:p14="http://schemas.microsoft.com/office/powerpoint/2010/main" val="244142446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solidFill>
                  <a:srgbClr val="24B5A1"/>
                </a:solidFill>
                <a:latin typeface="Arial"/>
              </a:rPr>
              <a:t>5.11  </a:t>
            </a:r>
            <a:r>
              <a:rPr lang="en-US" dirty="0">
                <a:solidFill>
                  <a:srgbClr val="3380E6"/>
                </a:solidFill>
                <a:latin typeface="Arial"/>
              </a:rPr>
              <a:t>Example: A Game of Chance; Introducing </a:t>
            </a:r>
            <a:r>
              <a:rPr lang="en-US" dirty="0" err="1">
                <a:solidFill>
                  <a:srgbClr val="3380E6"/>
                </a:solidFill>
                <a:latin typeface="Arial"/>
              </a:rPr>
              <a:t>enum</a:t>
            </a:r>
            <a:r>
              <a:rPr lang="en-US" dirty="0">
                <a:solidFill>
                  <a:srgbClr val="3380E6"/>
                </a:solidFill>
                <a:latin typeface="Arial"/>
              </a:rPr>
              <a:t> (cont.)</a:t>
            </a:r>
            <a:endParaRPr lang="en-US" dirty="0" smtClean="0">
              <a:solidFill>
                <a:srgbClr val="3380E6"/>
              </a:solidFill>
              <a:latin typeface="Arial"/>
            </a:endParaRPr>
          </a:p>
        </p:txBody>
      </p:sp>
      <p:sp>
        <p:nvSpPr>
          <p:cNvPr id="143363"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If </a:t>
            </a:r>
            <a:r>
              <a:rPr lang="en-US" altLang="en-US" dirty="0" smtClean="0">
                <a:solidFill>
                  <a:srgbClr val="000000"/>
                </a:solidFill>
                <a:latin typeface="Consolas" panose="020B0609020204030204" pitchFamily="49" charset="0"/>
              </a:rPr>
              <a:t>sum</a:t>
            </a:r>
            <a:r>
              <a:rPr lang="en-US" altLang="en-US" dirty="0" smtClean="0">
                <a:solidFill>
                  <a:srgbClr val="000000"/>
                </a:solidFill>
                <a:latin typeface="Cambria" panose="02040503050406030204" pitchFamily="18" charset="0"/>
              </a:rPr>
              <a:t> is equal to </a:t>
            </a:r>
            <a:r>
              <a:rPr lang="en-US" altLang="en-US" dirty="0" smtClean="0">
                <a:solidFill>
                  <a:srgbClr val="000000"/>
                </a:solidFill>
                <a:latin typeface="Consolas" panose="020B0609020204030204" pitchFamily="49" charset="0"/>
              </a:rPr>
              <a:t>7</a:t>
            </a:r>
            <a:r>
              <a:rPr lang="en-US" altLang="en-US" dirty="0" smtClean="0">
                <a:solidFill>
                  <a:srgbClr val="000000"/>
                </a:solidFill>
                <a:latin typeface="Cambria" panose="02040503050406030204" pitchFamily="18" charset="0"/>
              </a:rPr>
              <a:t>, </a:t>
            </a:r>
            <a:r>
              <a:rPr lang="en-US" altLang="en-US" dirty="0" err="1" smtClean="0">
                <a:solidFill>
                  <a:srgbClr val="000000"/>
                </a:solidFill>
                <a:latin typeface="Consolas" panose="020B0609020204030204" pitchFamily="49" charset="0"/>
              </a:rPr>
              <a:t>gameStatus</a:t>
            </a:r>
            <a:r>
              <a:rPr lang="en-US" altLang="en-US" dirty="0" smtClean="0">
                <a:solidFill>
                  <a:srgbClr val="000000"/>
                </a:solidFill>
                <a:latin typeface="Cambria" panose="02040503050406030204" pitchFamily="18" charset="0"/>
              </a:rPr>
              <a:t> is set to </a:t>
            </a:r>
            <a:r>
              <a:rPr lang="en-US" altLang="en-US" dirty="0" smtClean="0">
                <a:solidFill>
                  <a:srgbClr val="000000"/>
                </a:solidFill>
                <a:latin typeface="Consolas" panose="020B0609020204030204" pitchFamily="49" charset="0"/>
              </a:rPr>
              <a:t>LOST</a:t>
            </a:r>
            <a:r>
              <a:rPr lang="en-US" altLang="en-US" dirty="0" smtClean="0">
                <a:solidFill>
                  <a:srgbClr val="000000"/>
                </a:solidFill>
                <a:latin typeface="Cambria" panose="02040503050406030204" pitchFamily="18" charset="0"/>
              </a:rPr>
              <a:t> to indicate that the player lost, the </a:t>
            </a:r>
            <a:r>
              <a:rPr lang="en-US" altLang="en-US" dirty="0" smtClean="0">
                <a:solidFill>
                  <a:srgbClr val="000000"/>
                </a:solidFill>
                <a:latin typeface="Consolas" panose="020B0609020204030204" pitchFamily="49" charset="0"/>
              </a:rPr>
              <a:t>while</a:t>
            </a:r>
            <a:r>
              <a:rPr lang="en-US" altLang="en-US" dirty="0" smtClean="0">
                <a:solidFill>
                  <a:srgbClr val="000000"/>
                </a:solidFill>
                <a:latin typeface="Cambria" panose="02040503050406030204" pitchFamily="18" charset="0"/>
              </a:rPr>
              <a:t>-test fails, the </a:t>
            </a:r>
            <a:r>
              <a:rPr lang="en-US" altLang="en-US" dirty="0" smtClean="0">
                <a:solidFill>
                  <a:srgbClr val="000000"/>
                </a:solidFill>
                <a:latin typeface="Consolas" panose="020B0609020204030204" pitchFamily="49" charset="0"/>
              </a:rPr>
              <a:t>if</a:t>
            </a:r>
            <a:r>
              <a:rPr lang="en-US" altLang="en-US" dirty="0" smtClean="0">
                <a:solidFill>
                  <a:srgbClr val="000000"/>
                </a:solidFill>
                <a:latin typeface="Cambria" panose="02040503050406030204" pitchFamily="18" charset="0"/>
              </a:rPr>
              <a:t>…</a:t>
            </a:r>
            <a:r>
              <a:rPr lang="en-US" altLang="en-US" dirty="0" smtClean="0">
                <a:solidFill>
                  <a:srgbClr val="000000"/>
                </a:solidFill>
                <a:latin typeface="Consolas" panose="020B0609020204030204" pitchFamily="49" charset="0"/>
              </a:rPr>
              <a:t>else</a:t>
            </a:r>
            <a:r>
              <a:rPr lang="en-US" altLang="en-US" dirty="0" smtClean="0">
                <a:solidFill>
                  <a:srgbClr val="000000"/>
                </a:solidFill>
                <a:latin typeface="Cambria" panose="02040503050406030204" pitchFamily="18" charset="0"/>
              </a:rPr>
              <a:t> statement prints </a:t>
            </a:r>
            <a:r>
              <a:rPr lang="en-US" altLang="en-US" dirty="0" smtClean="0">
                <a:solidFill>
                  <a:srgbClr val="000000"/>
                </a:solidFill>
                <a:latin typeface="Consolas" panose="020B0609020204030204" pitchFamily="49" charset="0"/>
              </a:rPr>
              <a:t>"Player</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loses"</a:t>
            </a:r>
            <a:r>
              <a:rPr lang="en-US" altLang="en-US" dirty="0" smtClean="0">
                <a:solidFill>
                  <a:srgbClr val="000000"/>
                </a:solidFill>
                <a:latin typeface="Cambria" panose="02040503050406030204" pitchFamily="18" charset="0"/>
              </a:rPr>
              <a:t> and execution terminates.</a:t>
            </a:r>
          </a:p>
          <a:p>
            <a:pPr eaLnBrk="1" hangingPunct="1"/>
            <a:endParaRPr lang="en-US" altLang="en-US" dirty="0" smtClean="0">
              <a:solidFill>
                <a:srgbClr val="000000"/>
              </a:solidFill>
              <a:latin typeface="Cambria" panose="02040503050406030204" pitchFamily="18" charset="0"/>
            </a:endParaRPr>
          </a:p>
        </p:txBody>
      </p:sp>
    </p:spTree>
    <p:extLst>
      <p:ext uri="{BB962C8B-B14F-4D97-AF65-F5344CB8AC3E}">
        <p14:creationId xmlns:p14="http://schemas.microsoft.com/office/powerpoint/2010/main" val="59369522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a:solidFill>
                  <a:srgbClr val="24B5A1"/>
                </a:solidFill>
                <a:latin typeface="Arial"/>
              </a:rPr>
              <a:t>5.11  </a:t>
            </a:r>
            <a:r>
              <a:rPr lang="en-US" dirty="0">
                <a:solidFill>
                  <a:srgbClr val="3380E6"/>
                </a:solidFill>
                <a:latin typeface="Arial"/>
              </a:rPr>
              <a:t>Example: A Game of Chance; Introducing </a:t>
            </a:r>
            <a:r>
              <a:rPr lang="en-US" dirty="0" err="1">
                <a:solidFill>
                  <a:srgbClr val="3380E6"/>
                </a:solidFill>
                <a:latin typeface="Arial"/>
              </a:rPr>
              <a:t>enum</a:t>
            </a:r>
            <a:r>
              <a:rPr lang="en-US" dirty="0">
                <a:solidFill>
                  <a:srgbClr val="3380E6"/>
                </a:solidFill>
                <a:latin typeface="Arial"/>
              </a:rPr>
              <a:t> (cont.)</a:t>
            </a:r>
            <a:endParaRPr lang="en-US" dirty="0" smtClean="0">
              <a:solidFill>
                <a:srgbClr val="3380E6"/>
              </a:solidFill>
              <a:latin typeface="Arial"/>
            </a:endParaRPr>
          </a:p>
        </p:txBody>
      </p:sp>
      <p:sp>
        <p:nvSpPr>
          <p:cNvPr id="130051" name="Text Placeholder 2"/>
          <p:cNvSpPr>
            <a:spLocks noGrp="1"/>
          </p:cNvSpPr>
          <p:nvPr>
            <p:ph type="body" idx="1"/>
          </p:nvPr>
        </p:nvSpPr>
        <p:spPr/>
        <p:txBody>
          <a:bodyPr>
            <a:normAutofit lnSpcReduction="10000"/>
          </a:bodyPr>
          <a:lstStyle/>
          <a:p>
            <a:pPr marL="109537" indent="0" eaLnBrk="1" hangingPunct="1">
              <a:buFont typeface="Wingdings 3" panose="05040102010807070707" pitchFamily="18" charset="2"/>
              <a:buNone/>
              <a:defRPr/>
            </a:pPr>
            <a:r>
              <a:rPr lang="en-US" b="1" i="1" dirty="0" smtClean="0">
                <a:solidFill>
                  <a:srgbClr val="000000"/>
                </a:solidFill>
                <a:latin typeface="Cambria" panose="02040503050406030204" pitchFamily="18" charset="0"/>
              </a:rPr>
              <a:t>Control Architecture</a:t>
            </a:r>
          </a:p>
          <a:p>
            <a:pPr eaLnBrk="1" hangingPunct="1">
              <a:defRPr/>
            </a:pPr>
            <a:r>
              <a:rPr lang="en-US" dirty="0" smtClean="0">
                <a:solidFill>
                  <a:srgbClr val="000000"/>
                </a:solidFill>
                <a:latin typeface="Cambria" panose="02040503050406030204" pitchFamily="18" charset="0"/>
              </a:rPr>
              <a:t>Note the program’s interesting control architecture. </a:t>
            </a:r>
          </a:p>
          <a:p>
            <a:pPr eaLnBrk="1" hangingPunct="1">
              <a:defRPr/>
            </a:pPr>
            <a:r>
              <a:rPr lang="en-US" dirty="0" smtClean="0">
                <a:solidFill>
                  <a:srgbClr val="000000"/>
                </a:solidFill>
                <a:latin typeface="Cambria" panose="02040503050406030204" pitchFamily="18" charset="0"/>
              </a:rPr>
              <a:t>We’ve used two functions—</a:t>
            </a:r>
            <a:r>
              <a:rPr lang="en-US" dirty="0" smtClean="0">
                <a:solidFill>
                  <a:srgbClr val="000000"/>
                </a:solidFill>
                <a:latin typeface="Consolas" panose="020B0609020204030204" pitchFamily="49" charset="0"/>
              </a:rPr>
              <a:t>main</a:t>
            </a:r>
            <a:r>
              <a:rPr lang="en-US" dirty="0" smtClean="0">
                <a:solidFill>
                  <a:srgbClr val="000000"/>
                </a:solidFill>
                <a:latin typeface="Cambria" panose="02040503050406030204" pitchFamily="18" charset="0"/>
              </a:rPr>
              <a:t> and </a:t>
            </a:r>
            <a:r>
              <a:rPr lang="en-US" dirty="0" err="1" smtClean="0">
                <a:solidFill>
                  <a:srgbClr val="000000"/>
                </a:solidFill>
                <a:latin typeface="Consolas" panose="020B0609020204030204" pitchFamily="49" charset="0"/>
              </a:rPr>
              <a:t>rollDice</a:t>
            </a:r>
            <a:r>
              <a:rPr lang="en-US" dirty="0" smtClean="0">
                <a:solidFill>
                  <a:srgbClr val="000000"/>
                </a:solidFill>
                <a:latin typeface="Cambria" panose="02040503050406030204" pitchFamily="18" charset="0"/>
              </a:rPr>
              <a:t>—and the </a:t>
            </a:r>
            <a:r>
              <a:rPr lang="en-US" dirty="0" smtClean="0">
                <a:solidFill>
                  <a:srgbClr val="000000"/>
                </a:solidFill>
                <a:latin typeface="Consolas" panose="020B0609020204030204" pitchFamily="49" charset="0"/>
              </a:rPr>
              <a:t>switch</a:t>
            </a:r>
            <a:r>
              <a:rPr lang="en-US" dirty="0" smtClean="0">
                <a:solidFill>
                  <a:srgbClr val="000000"/>
                </a:solidFill>
                <a:latin typeface="Cambria" panose="02040503050406030204" pitchFamily="18" charset="0"/>
              </a:rPr>
              <a:t>, </a:t>
            </a:r>
            <a:r>
              <a:rPr lang="en-US" dirty="0" smtClean="0">
                <a:solidFill>
                  <a:srgbClr val="000000"/>
                </a:solidFill>
                <a:latin typeface="Consolas" panose="020B0609020204030204" pitchFamily="49" charset="0"/>
              </a:rPr>
              <a:t>while</a:t>
            </a:r>
            <a:r>
              <a:rPr lang="en-US" dirty="0" smtClean="0">
                <a:solidFill>
                  <a:srgbClr val="000000"/>
                </a:solidFill>
                <a:latin typeface="Cambria" panose="02040503050406030204" pitchFamily="18" charset="0"/>
              </a:rPr>
              <a:t>, nested </a:t>
            </a:r>
            <a:r>
              <a:rPr lang="en-US" dirty="0" smtClean="0">
                <a:solidFill>
                  <a:srgbClr val="000000"/>
                </a:solidFill>
                <a:latin typeface="Consolas" panose="020B0609020204030204" pitchFamily="49" charset="0"/>
              </a:rPr>
              <a:t>if</a:t>
            </a:r>
            <a:r>
              <a:rPr lang="en-US" dirty="0" smtClean="0">
                <a:solidFill>
                  <a:srgbClr val="000000"/>
                </a:solidFill>
                <a:latin typeface="Cambria" panose="02040503050406030204" pitchFamily="18" charset="0"/>
              </a:rPr>
              <a:t>…</a:t>
            </a:r>
            <a:r>
              <a:rPr lang="en-US" dirty="0" smtClean="0">
                <a:solidFill>
                  <a:srgbClr val="000000"/>
                </a:solidFill>
                <a:latin typeface="Consolas" panose="020B0609020204030204" pitchFamily="49" charset="0"/>
              </a:rPr>
              <a:t>else</a:t>
            </a:r>
            <a:r>
              <a:rPr lang="en-US" dirty="0" smtClean="0">
                <a:solidFill>
                  <a:srgbClr val="000000"/>
                </a:solidFill>
                <a:latin typeface="Cambria" panose="02040503050406030204" pitchFamily="18" charset="0"/>
              </a:rPr>
              <a:t> and nested </a:t>
            </a:r>
            <a:r>
              <a:rPr lang="en-US" dirty="0" smtClean="0">
                <a:solidFill>
                  <a:srgbClr val="000000"/>
                </a:solidFill>
                <a:latin typeface="Consolas" panose="020B0609020204030204" pitchFamily="49" charset="0"/>
              </a:rPr>
              <a:t>if</a:t>
            </a:r>
            <a:r>
              <a:rPr lang="en-US" dirty="0" smtClean="0">
                <a:solidFill>
                  <a:srgbClr val="000000"/>
                </a:solidFill>
                <a:latin typeface="Cambria" panose="02040503050406030204" pitchFamily="18" charset="0"/>
              </a:rPr>
              <a:t> statements. </a:t>
            </a:r>
          </a:p>
          <a:p>
            <a:pPr eaLnBrk="1" hangingPunct="1">
              <a:defRPr/>
            </a:pPr>
            <a:r>
              <a:rPr lang="en-US" dirty="0" smtClean="0">
                <a:solidFill>
                  <a:srgbClr val="000000"/>
                </a:solidFill>
                <a:latin typeface="Cambria" panose="02040503050406030204" pitchFamily="18" charset="0"/>
              </a:rPr>
              <a:t>In the exercises, we’ll investigate various interesting characteristics of the game of craps.</a:t>
            </a:r>
          </a:p>
          <a:p>
            <a:pPr marL="109537" indent="0" eaLnBrk="1" hangingPunct="1">
              <a:buFont typeface="Wingdings 3" panose="05040102010807070707" pitchFamily="18" charset="2"/>
              <a:buNone/>
              <a:defRPr/>
            </a:pPr>
            <a:endParaRPr lang="en-US" dirty="0" smtClean="0">
              <a:solidFill>
                <a:srgbClr val="000000"/>
              </a:solidFill>
              <a:latin typeface="Cambria" panose="02040503050406030204" pitchFamily="18" charset="0"/>
            </a:endParaRPr>
          </a:p>
        </p:txBody>
      </p:sp>
    </p:spTree>
    <p:extLst>
      <p:ext uri="{BB962C8B-B14F-4D97-AF65-F5344CB8AC3E}">
        <p14:creationId xmlns:p14="http://schemas.microsoft.com/office/powerpoint/2010/main" val="2546906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5.3  </a:t>
            </a:r>
            <a:r>
              <a:rPr lang="en-US" smtClean="0">
                <a:solidFill>
                  <a:srgbClr val="3380E6"/>
                </a:solidFill>
                <a:latin typeface="Arial"/>
              </a:rPr>
              <a:t>Math Library Functions</a:t>
            </a:r>
          </a:p>
        </p:txBody>
      </p:sp>
      <p:sp>
        <p:nvSpPr>
          <p:cNvPr id="22531" name="Text Placeholder 2"/>
          <p:cNvSpPr>
            <a:spLocks noGrp="1"/>
          </p:cNvSpPr>
          <p:nvPr>
            <p:ph type="body" idx="1"/>
          </p:nvPr>
        </p:nvSpPr>
        <p:spPr/>
        <p:txBody>
          <a:bodyPr>
            <a:normAutofit lnSpcReduction="10000"/>
          </a:bodyPr>
          <a:lstStyle/>
          <a:p>
            <a:pPr eaLnBrk="1" hangingPunct="1">
              <a:lnSpc>
                <a:spcPct val="90000"/>
              </a:lnSpc>
            </a:pPr>
            <a:r>
              <a:rPr lang="en-US" altLang="en-US" sz="2500" dirty="0" smtClean="0">
                <a:solidFill>
                  <a:srgbClr val="000000"/>
                </a:solidFill>
                <a:latin typeface="Cambria" panose="02040503050406030204" pitchFamily="18" charset="0"/>
              </a:rPr>
              <a:t>Math library functions allow you to perform certain common mathematical calculations. </a:t>
            </a:r>
          </a:p>
          <a:p>
            <a:pPr eaLnBrk="1" hangingPunct="1">
              <a:lnSpc>
                <a:spcPct val="90000"/>
              </a:lnSpc>
            </a:pPr>
            <a:r>
              <a:rPr lang="en-US" altLang="en-US" sz="2500" dirty="0" smtClean="0">
                <a:solidFill>
                  <a:srgbClr val="000000"/>
                </a:solidFill>
                <a:latin typeface="Cambria" panose="02040503050406030204" pitchFamily="18" charset="0"/>
              </a:rPr>
              <a:t>Functions are normally used in a program by writing the name of the function followed by a left parenthesis followed by the</a:t>
            </a:r>
            <a:r>
              <a:rPr lang="en-US" altLang="en-US" sz="2500" dirty="0" smtClean="0">
                <a:solidFill>
                  <a:srgbClr val="0000FF"/>
                </a:solidFill>
                <a:latin typeface="Cambria" panose="02040503050406030204" pitchFamily="18" charset="0"/>
              </a:rPr>
              <a:t> argument </a:t>
            </a:r>
            <a:r>
              <a:rPr lang="en-US" altLang="en-US" sz="2500" dirty="0" smtClean="0">
                <a:solidFill>
                  <a:srgbClr val="000000"/>
                </a:solidFill>
                <a:latin typeface="Cambria" panose="02040503050406030204" pitchFamily="18" charset="0"/>
              </a:rPr>
              <a:t>(or a comma-separated list of arguments) of the function followed by a right parenthesis. </a:t>
            </a:r>
          </a:p>
          <a:p>
            <a:pPr eaLnBrk="1" hangingPunct="1">
              <a:lnSpc>
                <a:spcPct val="90000"/>
              </a:lnSpc>
            </a:pPr>
            <a:r>
              <a:rPr lang="en-US" altLang="en-US" sz="2500" dirty="0" smtClean="0">
                <a:solidFill>
                  <a:srgbClr val="000000"/>
                </a:solidFill>
                <a:latin typeface="Cambria" panose="02040503050406030204" pitchFamily="18" charset="0"/>
              </a:rPr>
              <a:t>For example, a programmer desiring to calculate and print the square root of </a:t>
            </a:r>
            <a:r>
              <a:rPr lang="en-US" altLang="en-US" sz="2500" dirty="0" smtClean="0">
                <a:solidFill>
                  <a:srgbClr val="000000"/>
                </a:solidFill>
                <a:latin typeface="Consolas" panose="020B0609020204030204" pitchFamily="49" charset="0"/>
              </a:rPr>
              <a:t>900.0</a:t>
            </a:r>
            <a:r>
              <a:rPr lang="en-US" altLang="en-US" sz="2500" dirty="0" smtClean="0">
                <a:solidFill>
                  <a:srgbClr val="000000"/>
                </a:solidFill>
                <a:latin typeface="Cambria" panose="02040503050406030204" pitchFamily="18" charset="0"/>
              </a:rPr>
              <a:t> you might write</a:t>
            </a:r>
          </a:p>
          <a:p>
            <a:pPr lvl="2" eaLnBrk="1" hangingPunct="1">
              <a:lnSpc>
                <a:spcPct val="90000"/>
              </a:lnSpc>
              <a:buFont typeface="Wingdings 2" panose="05020102010507070707" pitchFamily="18" charset="2"/>
              <a:buNone/>
            </a:pPr>
            <a:r>
              <a:rPr lang="en-US" altLang="en-US" sz="1900" dirty="0" err="1" smtClean="0">
                <a:solidFill>
                  <a:srgbClr val="000000"/>
                </a:solidFill>
                <a:latin typeface="Consolas" panose="020B0609020204030204" pitchFamily="49" charset="0"/>
              </a:rPr>
              <a:t>printf</a:t>
            </a:r>
            <a:r>
              <a:rPr lang="en-US" altLang="en-US" sz="1900" dirty="0" smtClean="0">
                <a:solidFill>
                  <a:srgbClr val="000000"/>
                </a:solidFill>
                <a:latin typeface="Consolas" panose="020B0609020204030204" pitchFamily="49" charset="0"/>
              </a:rPr>
              <a:t>(</a:t>
            </a:r>
            <a:r>
              <a:rPr lang="en-US" altLang="en-US" sz="1900" b="1" dirty="0" smtClean="0">
                <a:solidFill>
                  <a:srgbClr val="128AFF"/>
                </a:solidFill>
                <a:latin typeface="Consolas" panose="020B0609020204030204" pitchFamily="49" charset="0"/>
              </a:rPr>
              <a:t>"%.2f"</a:t>
            </a:r>
            <a:r>
              <a:rPr lang="en-US" altLang="en-US" sz="1900" b="1" dirty="0" smtClean="0">
                <a:solidFill>
                  <a:srgbClr val="000000"/>
                </a:solidFill>
                <a:latin typeface="Consolas" panose="020B0609020204030204" pitchFamily="49" charset="0"/>
              </a:rPr>
              <a:t>, </a:t>
            </a:r>
            <a:r>
              <a:rPr lang="en-US" altLang="en-US" sz="1900" b="1" dirty="0" err="1" smtClean="0">
                <a:solidFill>
                  <a:srgbClr val="000000"/>
                </a:solidFill>
                <a:latin typeface="Consolas" panose="020B0609020204030204" pitchFamily="49" charset="0"/>
              </a:rPr>
              <a:t>sqrt</a:t>
            </a:r>
            <a:r>
              <a:rPr lang="en-US" altLang="en-US" sz="1900" b="1" dirty="0" smtClean="0">
                <a:solidFill>
                  <a:srgbClr val="000000"/>
                </a:solidFill>
                <a:latin typeface="Consolas" panose="020B0609020204030204" pitchFamily="49" charset="0"/>
              </a:rPr>
              <a:t>(</a:t>
            </a:r>
            <a:r>
              <a:rPr lang="en-US" altLang="en-US" sz="1900" b="1" dirty="0" smtClean="0">
                <a:solidFill>
                  <a:srgbClr val="128AFF"/>
                </a:solidFill>
                <a:latin typeface="Consolas" panose="020B0609020204030204" pitchFamily="49" charset="0"/>
              </a:rPr>
              <a:t>900.0</a:t>
            </a:r>
            <a:r>
              <a:rPr lang="en-US" altLang="en-US" sz="1900" b="1" dirty="0" smtClean="0">
                <a:solidFill>
                  <a:srgbClr val="000000"/>
                </a:solidFill>
                <a:latin typeface="Consolas" panose="020B0609020204030204" pitchFamily="49" charset="0"/>
              </a:rPr>
              <a:t>));</a:t>
            </a:r>
          </a:p>
          <a:p>
            <a:pPr eaLnBrk="1" hangingPunct="1">
              <a:lnSpc>
                <a:spcPct val="90000"/>
              </a:lnSpc>
            </a:pPr>
            <a:r>
              <a:rPr lang="en-US" altLang="en-US" sz="2500" dirty="0" smtClean="0">
                <a:solidFill>
                  <a:srgbClr val="000000"/>
                </a:solidFill>
                <a:latin typeface="Cambria" panose="02040503050406030204" pitchFamily="18" charset="0"/>
              </a:rPr>
              <a:t>When this statement executes, the math library function </a:t>
            </a:r>
            <a:r>
              <a:rPr lang="en-US" altLang="en-US" sz="2500" dirty="0" err="1" smtClean="0">
                <a:solidFill>
                  <a:srgbClr val="000000"/>
                </a:solidFill>
                <a:latin typeface="Consolas" panose="020B0609020204030204" pitchFamily="49" charset="0"/>
              </a:rPr>
              <a:t>sqrt</a:t>
            </a:r>
            <a:r>
              <a:rPr lang="en-US" altLang="en-US" sz="2500" dirty="0" smtClean="0">
                <a:solidFill>
                  <a:srgbClr val="000000"/>
                </a:solidFill>
                <a:latin typeface="Cambria" panose="02040503050406030204" pitchFamily="18" charset="0"/>
              </a:rPr>
              <a:t> is called to calculate the square root of the number contained in the parentheses (</a:t>
            </a:r>
            <a:r>
              <a:rPr lang="en-US" altLang="en-US" sz="2500" dirty="0" smtClean="0">
                <a:solidFill>
                  <a:srgbClr val="000000"/>
                </a:solidFill>
                <a:latin typeface="Consolas" panose="020B0609020204030204" pitchFamily="49" charset="0"/>
              </a:rPr>
              <a:t>900.0</a:t>
            </a:r>
            <a:r>
              <a:rPr lang="en-US" altLang="en-US" sz="2500" dirty="0" smtClean="0">
                <a:solidFill>
                  <a:srgbClr val="000000"/>
                </a:solidFill>
                <a:latin typeface="Cambria" panose="02040503050406030204" pitchFamily="18" charset="0"/>
              </a:rPr>
              <a:t>). </a:t>
            </a:r>
          </a:p>
        </p:txBody>
      </p:sp>
    </p:spTree>
    <p:extLst>
      <p:ext uri="{BB962C8B-B14F-4D97-AF65-F5344CB8AC3E}">
        <p14:creationId xmlns:p14="http://schemas.microsoft.com/office/powerpoint/2010/main" val="68476493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5.12  </a:t>
            </a:r>
            <a:r>
              <a:rPr lang="en-US" smtClean="0">
                <a:solidFill>
                  <a:srgbClr val="3380E6"/>
                </a:solidFill>
                <a:latin typeface="Arial"/>
              </a:rPr>
              <a:t>Storage Classes</a:t>
            </a:r>
          </a:p>
        </p:txBody>
      </p:sp>
      <p:sp>
        <p:nvSpPr>
          <p:cNvPr id="145411" name="Text Placeholder 2"/>
          <p:cNvSpPr>
            <a:spLocks noGrp="1"/>
          </p:cNvSpPr>
          <p:nvPr>
            <p:ph type="body" idx="1"/>
          </p:nvPr>
        </p:nvSpPr>
        <p:spPr/>
        <p:txBody>
          <a:bodyPr/>
          <a:lstStyle/>
          <a:p>
            <a:pPr eaLnBrk="1" hangingPunct="1">
              <a:lnSpc>
                <a:spcPct val="90000"/>
              </a:lnSpc>
            </a:pPr>
            <a:r>
              <a:rPr lang="en-US" altLang="en-US" sz="2300" dirty="0" smtClean="0">
                <a:solidFill>
                  <a:srgbClr val="000000"/>
                </a:solidFill>
                <a:latin typeface="Cambria" panose="02040503050406030204" pitchFamily="18" charset="0"/>
              </a:rPr>
              <a:t>In Chapters 2–4, we used identifiers for variable names. </a:t>
            </a:r>
          </a:p>
          <a:p>
            <a:pPr eaLnBrk="1" hangingPunct="1">
              <a:lnSpc>
                <a:spcPct val="90000"/>
              </a:lnSpc>
            </a:pPr>
            <a:r>
              <a:rPr lang="en-US" altLang="en-US" sz="2300" dirty="0" smtClean="0">
                <a:solidFill>
                  <a:srgbClr val="000000"/>
                </a:solidFill>
                <a:latin typeface="Cambria" panose="02040503050406030204" pitchFamily="18" charset="0"/>
              </a:rPr>
              <a:t>The attributes of variables include name, type, size and value. </a:t>
            </a:r>
          </a:p>
          <a:p>
            <a:pPr eaLnBrk="1" hangingPunct="1">
              <a:lnSpc>
                <a:spcPct val="90000"/>
              </a:lnSpc>
            </a:pPr>
            <a:r>
              <a:rPr lang="en-US" altLang="en-US" sz="2300" dirty="0" smtClean="0">
                <a:solidFill>
                  <a:srgbClr val="000000"/>
                </a:solidFill>
                <a:latin typeface="Cambria" panose="02040503050406030204" pitchFamily="18" charset="0"/>
              </a:rPr>
              <a:t>In this chapter, we also use identifiers as names for user-defined functions. </a:t>
            </a:r>
          </a:p>
          <a:p>
            <a:pPr eaLnBrk="1" hangingPunct="1">
              <a:lnSpc>
                <a:spcPct val="90000"/>
              </a:lnSpc>
            </a:pPr>
            <a:r>
              <a:rPr lang="en-US" altLang="en-US" sz="2300" dirty="0" smtClean="0">
                <a:solidFill>
                  <a:srgbClr val="000000"/>
                </a:solidFill>
                <a:latin typeface="Cambria" panose="02040503050406030204" pitchFamily="18" charset="0"/>
              </a:rPr>
              <a:t>Actually, each identifier in a program has other attributes, including </a:t>
            </a:r>
            <a:r>
              <a:rPr lang="en-US" altLang="en-US" sz="2300" dirty="0" smtClean="0">
                <a:solidFill>
                  <a:srgbClr val="0000FF"/>
                </a:solidFill>
                <a:latin typeface="Cambria" panose="02040503050406030204" pitchFamily="18" charset="0"/>
              </a:rPr>
              <a:t>storage class</a:t>
            </a:r>
            <a:r>
              <a:rPr lang="en-US" altLang="en-US" sz="2300" dirty="0" smtClean="0">
                <a:solidFill>
                  <a:srgbClr val="000000"/>
                </a:solidFill>
                <a:latin typeface="Cambria" panose="02040503050406030204" pitchFamily="18" charset="0"/>
              </a:rPr>
              <a:t>, </a:t>
            </a:r>
            <a:r>
              <a:rPr lang="en-US" altLang="en-US" sz="2300" dirty="0" smtClean="0">
                <a:solidFill>
                  <a:srgbClr val="0000FF"/>
                </a:solidFill>
                <a:latin typeface="Cambria" panose="02040503050406030204" pitchFamily="18" charset="0"/>
              </a:rPr>
              <a:t>storage duration</a:t>
            </a:r>
            <a:r>
              <a:rPr lang="en-US" altLang="en-US" sz="2300" dirty="0" smtClean="0">
                <a:solidFill>
                  <a:srgbClr val="000000"/>
                </a:solidFill>
                <a:latin typeface="Cambria" panose="02040503050406030204" pitchFamily="18" charset="0"/>
              </a:rPr>
              <a:t>, </a:t>
            </a:r>
            <a:r>
              <a:rPr lang="en-US" altLang="en-US" sz="2300" dirty="0" smtClean="0">
                <a:solidFill>
                  <a:srgbClr val="0000FF"/>
                </a:solidFill>
                <a:latin typeface="Cambria" panose="02040503050406030204" pitchFamily="18" charset="0"/>
              </a:rPr>
              <a:t>scope</a:t>
            </a:r>
            <a:r>
              <a:rPr lang="en-US" altLang="en-US" sz="2300" dirty="0" smtClean="0">
                <a:solidFill>
                  <a:srgbClr val="000000"/>
                </a:solidFill>
                <a:latin typeface="Cambria" panose="02040503050406030204" pitchFamily="18" charset="0"/>
              </a:rPr>
              <a:t> and </a:t>
            </a:r>
            <a:r>
              <a:rPr lang="en-US" altLang="en-US" sz="2300" dirty="0" smtClean="0">
                <a:solidFill>
                  <a:srgbClr val="0000FF"/>
                </a:solidFill>
                <a:latin typeface="Cambria" panose="02040503050406030204" pitchFamily="18" charset="0"/>
              </a:rPr>
              <a:t>linkage</a:t>
            </a:r>
            <a:r>
              <a:rPr lang="en-US" altLang="en-US" sz="2300" dirty="0" smtClean="0">
                <a:solidFill>
                  <a:srgbClr val="000000"/>
                </a:solidFill>
                <a:latin typeface="Cambria" panose="02040503050406030204" pitchFamily="18" charset="0"/>
              </a:rPr>
              <a:t>. </a:t>
            </a:r>
          </a:p>
          <a:p>
            <a:pPr eaLnBrk="1" hangingPunct="1">
              <a:lnSpc>
                <a:spcPct val="90000"/>
              </a:lnSpc>
            </a:pPr>
            <a:r>
              <a:rPr lang="en-US" altLang="en-US" sz="2300" dirty="0" smtClean="0">
                <a:solidFill>
                  <a:srgbClr val="000000"/>
                </a:solidFill>
                <a:latin typeface="Cambria" panose="02040503050406030204" pitchFamily="18" charset="0"/>
              </a:rPr>
              <a:t>C provides the </a:t>
            </a:r>
            <a:r>
              <a:rPr lang="en-US" altLang="en-US" sz="2300" dirty="0" smtClean="0">
                <a:solidFill>
                  <a:srgbClr val="0000FF"/>
                </a:solidFill>
                <a:latin typeface="Cambria" panose="02040503050406030204" pitchFamily="18" charset="0"/>
              </a:rPr>
              <a:t>storage class </a:t>
            </a:r>
            <a:r>
              <a:rPr lang="en-US" altLang="en-US" sz="2300" dirty="0" err="1" smtClean="0">
                <a:solidFill>
                  <a:srgbClr val="0000FF"/>
                </a:solidFill>
                <a:latin typeface="Cambria" panose="02040503050406030204" pitchFamily="18" charset="0"/>
              </a:rPr>
              <a:t>specifiers</a:t>
            </a:r>
            <a:r>
              <a:rPr lang="en-US" altLang="en-US" sz="2300" dirty="0" smtClean="0">
                <a:solidFill>
                  <a:srgbClr val="000000"/>
                </a:solidFill>
                <a:latin typeface="Cambria" panose="02040503050406030204" pitchFamily="18" charset="0"/>
              </a:rPr>
              <a:t>:</a:t>
            </a:r>
            <a:r>
              <a:rPr lang="en-US" altLang="en-US" sz="2300" dirty="0" smtClean="0">
                <a:solidFill>
                  <a:srgbClr val="0000FF"/>
                </a:solidFill>
                <a:latin typeface="Cambria" panose="02040503050406030204" pitchFamily="18" charset="0"/>
              </a:rPr>
              <a:t> </a:t>
            </a:r>
            <a:r>
              <a:rPr lang="en-US" altLang="en-US" sz="2300" dirty="0" smtClean="0">
                <a:solidFill>
                  <a:srgbClr val="000000"/>
                </a:solidFill>
                <a:latin typeface="Consolas" panose="020B0609020204030204" pitchFamily="49" charset="0"/>
              </a:rPr>
              <a:t>auto</a:t>
            </a:r>
            <a:r>
              <a:rPr lang="en-US" altLang="en-US" sz="2300" dirty="0" smtClean="0">
                <a:solidFill>
                  <a:srgbClr val="0000FF"/>
                </a:solidFill>
                <a:latin typeface="Cambria" panose="02040503050406030204" pitchFamily="18" charset="0"/>
              </a:rPr>
              <a:t>,</a:t>
            </a:r>
            <a:r>
              <a:rPr lang="en-US" altLang="en-US" sz="2300" dirty="0" smtClean="0">
                <a:solidFill>
                  <a:srgbClr val="000000"/>
                </a:solidFill>
                <a:latin typeface="Cambria" panose="02040503050406030204" pitchFamily="18" charset="0"/>
              </a:rPr>
              <a:t> </a:t>
            </a:r>
            <a:r>
              <a:rPr lang="en-US" altLang="en-US" sz="2300" dirty="0" smtClean="0">
                <a:solidFill>
                  <a:srgbClr val="000000"/>
                </a:solidFill>
                <a:latin typeface="Consolas" panose="020B0609020204030204" pitchFamily="49" charset="0"/>
              </a:rPr>
              <a:t>register</a:t>
            </a:r>
            <a:r>
              <a:rPr lang="en-US" altLang="en-US" sz="2300" dirty="0" smtClean="0">
                <a:solidFill>
                  <a:srgbClr val="000000"/>
                </a:solidFill>
                <a:latin typeface="Cambria" panose="02040503050406030204" pitchFamily="18" charset="0"/>
              </a:rPr>
              <a:t>, </a:t>
            </a:r>
            <a:r>
              <a:rPr lang="en-US" altLang="en-US" sz="2300" dirty="0" smtClean="0">
                <a:solidFill>
                  <a:srgbClr val="000000"/>
                </a:solidFill>
                <a:latin typeface="Consolas" panose="020B0609020204030204" pitchFamily="49" charset="0"/>
              </a:rPr>
              <a:t>extern</a:t>
            </a:r>
            <a:r>
              <a:rPr lang="en-US" altLang="en-US" sz="2300" dirty="0" smtClean="0">
                <a:solidFill>
                  <a:srgbClr val="000000"/>
                </a:solidFill>
                <a:latin typeface="Cambria" panose="02040503050406030204" pitchFamily="18" charset="0"/>
              </a:rPr>
              <a:t> and </a:t>
            </a:r>
            <a:r>
              <a:rPr lang="en-US" altLang="en-US" sz="2300" dirty="0" smtClean="0">
                <a:solidFill>
                  <a:srgbClr val="0000FF"/>
                </a:solidFill>
                <a:latin typeface="Consolas" panose="020B0609020204030204" pitchFamily="49" charset="0"/>
              </a:rPr>
              <a:t>static</a:t>
            </a:r>
            <a:r>
              <a:rPr lang="en-US" altLang="en-US" sz="2300" dirty="0" smtClean="0">
                <a:solidFill>
                  <a:srgbClr val="000000"/>
                </a:solidFill>
                <a:latin typeface="Cambria" panose="02040503050406030204" pitchFamily="18" charset="0"/>
              </a:rPr>
              <a:t>. </a:t>
            </a:r>
          </a:p>
          <a:p>
            <a:pPr eaLnBrk="1" hangingPunct="1">
              <a:lnSpc>
                <a:spcPct val="90000"/>
              </a:lnSpc>
            </a:pPr>
            <a:r>
              <a:rPr lang="en-US" altLang="en-US" sz="2300" dirty="0" smtClean="0">
                <a:solidFill>
                  <a:srgbClr val="000000"/>
                </a:solidFill>
                <a:latin typeface="Cambria" panose="02040503050406030204" pitchFamily="18" charset="0"/>
              </a:rPr>
              <a:t>An identifier’s </a:t>
            </a:r>
            <a:r>
              <a:rPr lang="en-US" altLang="en-US" sz="2300" dirty="0" smtClean="0">
                <a:solidFill>
                  <a:srgbClr val="0000FF"/>
                </a:solidFill>
                <a:latin typeface="Cambria" panose="02040503050406030204" pitchFamily="18" charset="0"/>
              </a:rPr>
              <a:t>storage class</a:t>
            </a:r>
            <a:r>
              <a:rPr lang="en-US" altLang="en-US" sz="2300" dirty="0" smtClean="0">
                <a:solidFill>
                  <a:srgbClr val="000000"/>
                </a:solidFill>
                <a:latin typeface="Cambria" panose="02040503050406030204" pitchFamily="18" charset="0"/>
              </a:rPr>
              <a:t> determines its storage duration, scope and linkage. </a:t>
            </a:r>
          </a:p>
          <a:p>
            <a:pPr eaLnBrk="1" hangingPunct="1">
              <a:lnSpc>
                <a:spcPct val="90000"/>
              </a:lnSpc>
            </a:pPr>
            <a:r>
              <a:rPr lang="en-US" altLang="en-US" sz="2300" dirty="0" smtClean="0">
                <a:solidFill>
                  <a:srgbClr val="000000"/>
                </a:solidFill>
                <a:latin typeface="Cambria" panose="02040503050406030204" pitchFamily="18" charset="0"/>
              </a:rPr>
              <a:t>An identifier’s </a:t>
            </a:r>
            <a:r>
              <a:rPr lang="en-US" altLang="en-US" sz="2300" dirty="0" smtClean="0">
                <a:solidFill>
                  <a:srgbClr val="0000FF"/>
                </a:solidFill>
                <a:latin typeface="Cambria" panose="02040503050406030204" pitchFamily="18" charset="0"/>
              </a:rPr>
              <a:t>storage duration</a:t>
            </a:r>
            <a:r>
              <a:rPr lang="en-US" altLang="en-US" sz="2300" dirty="0" smtClean="0">
                <a:solidFill>
                  <a:srgbClr val="000000"/>
                </a:solidFill>
                <a:latin typeface="Cambria" panose="02040503050406030204" pitchFamily="18" charset="0"/>
              </a:rPr>
              <a:t> is the period during which the identifier exists </a:t>
            </a:r>
            <a:r>
              <a:rPr lang="en-US" altLang="en-US" sz="2300" i="1" dirty="0" smtClean="0">
                <a:solidFill>
                  <a:srgbClr val="000000"/>
                </a:solidFill>
                <a:latin typeface="Cambria" panose="02040503050406030204" pitchFamily="18" charset="0"/>
              </a:rPr>
              <a:t>in memory</a:t>
            </a:r>
            <a:r>
              <a:rPr lang="en-US" altLang="en-US" sz="2300" dirty="0" smtClean="0">
                <a:solidFill>
                  <a:srgbClr val="000000"/>
                </a:solidFill>
                <a:latin typeface="Cambria" panose="02040503050406030204" pitchFamily="18" charset="0"/>
              </a:rPr>
              <a:t>. </a:t>
            </a:r>
          </a:p>
        </p:txBody>
      </p:sp>
    </p:spTree>
    <p:extLst>
      <p:ext uri="{BB962C8B-B14F-4D97-AF65-F5344CB8AC3E}">
        <p14:creationId xmlns:p14="http://schemas.microsoft.com/office/powerpoint/2010/main" val="224629947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5.12  </a:t>
            </a:r>
            <a:r>
              <a:rPr lang="en-US" smtClean="0">
                <a:solidFill>
                  <a:srgbClr val="3380E6"/>
                </a:solidFill>
                <a:latin typeface="Arial"/>
              </a:rPr>
              <a:t>Storage Classes (Cont.)</a:t>
            </a:r>
          </a:p>
        </p:txBody>
      </p:sp>
      <p:sp>
        <p:nvSpPr>
          <p:cNvPr id="146435" name="Text Placeholder 2"/>
          <p:cNvSpPr>
            <a:spLocks noGrp="1"/>
          </p:cNvSpPr>
          <p:nvPr>
            <p:ph type="body" idx="1"/>
          </p:nvPr>
        </p:nvSpPr>
        <p:spPr/>
        <p:txBody>
          <a:bodyPr>
            <a:normAutofit lnSpcReduction="10000"/>
          </a:bodyPr>
          <a:lstStyle/>
          <a:p>
            <a:pPr eaLnBrk="1" hangingPunct="1">
              <a:lnSpc>
                <a:spcPct val="90000"/>
              </a:lnSpc>
            </a:pPr>
            <a:r>
              <a:rPr lang="en-US" altLang="en-US" sz="2500" dirty="0" smtClean="0">
                <a:solidFill>
                  <a:srgbClr val="000000"/>
                </a:solidFill>
                <a:latin typeface="Cambria" panose="02040503050406030204" pitchFamily="18" charset="0"/>
              </a:rPr>
              <a:t>Some exist briefly, some are repeatedly created and destroyed, and others exist for the program’s entire execution. </a:t>
            </a:r>
          </a:p>
          <a:p>
            <a:pPr eaLnBrk="1" hangingPunct="1">
              <a:lnSpc>
                <a:spcPct val="90000"/>
              </a:lnSpc>
            </a:pPr>
            <a:r>
              <a:rPr lang="en-US" altLang="en-US" sz="2500" dirty="0" smtClean="0">
                <a:solidFill>
                  <a:srgbClr val="000000"/>
                </a:solidFill>
                <a:latin typeface="Cambria" panose="02040503050406030204" pitchFamily="18" charset="0"/>
              </a:rPr>
              <a:t>An identifier’s </a:t>
            </a:r>
            <a:r>
              <a:rPr lang="en-US" altLang="en-US" sz="2500" dirty="0" smtClean="0">
                <a:solidFill>
                  <a:srgbClr val="0000FF"/>
                </a:solidFill>
                <a:latin typeface="Cambria" panose="02040503050406030204" pitchFamily="18" charset="0"/>
              </a:rPr>
              <a:t>scope</a:t>
            </a:r>
            <a:r>
              <a:rPr lang="en-US" altLang="en-US" sz="2500" dirty="0" smtClean="0">
                <a:solidFill>
                  <a:srgbClr val="000000"/>
                </a:solidFill>
                <a:latin typeface="Cambria" panose="02040503050406030204" pitchFamily="18" charset="0"/>
              </a:rPr>
              <a:t> is where the identifier can be referenced in a program. </a:t>
            </a:r>
          </a:p>
          <a:p>
            <a:pPr eaLnBrk="1" hangingPunct="1">
              <a:lnSpc>
                <a:spcPct val="90000"/>
              </a:lnSpc>
            </a:pPr>
            <a:r>
              <a:rPr lang="en-US" altLang="en-US" sz="2500" dirty="0" smtClean="0">
                <a:solidFill>
                  <a:srgbClr val="000000"/>
                </a:solidFill>
                <a:latin typeface="Cambria" panose="02040503050406030204" pitchFamily="18" charset="0"/>
              </a:rPr>
              <a:t>Some can be referenced throughout a program, others from only portions of a program. </a:t>
            </a:r>
          </a:p>
          <a:p>
            <a:pPr eaLnBrk="1" hangingPunct="1">
              <a:lnSpc>
                <a:spcPct val="90000"/>
              </a:lnSpc>
            </a:pPr>
            <a:r>
              <a:rPr lang="en-US" altLang="en-US" sz="2500" dirty="0" smtClean="0">
                <a:solidFill>
                  <a:srgbClr val="000000"/>
                </a:solidFill>
                <a:latin typeface="Cambria" panose="02040503050406030204" pitchFamily="18" charset="0"/>
              </a:rPr>
              <a:t>An identifier’s </a:t>
            </a:r>
            <a:r>
              <a:rPr lang="en-US" altLang="en-US" sz="2500" dirty="0" smtClean="0">
                <a:solidFill>
                  <a:srgbClr val="0000FF"/>
                </a:solidFill>
                <a:latin typeface="Cambria" panose="02040503050406030204" pitchFamily="18" charset="0"/>
              </a:rPr>
              <a:t>linkage</a:t>
            </a:r>
            <a:r>
              <a:rPr lang="en-US" altLang="en-US" sz="2500" dirty="0" smtClean="0">
                <a:solidFill>
                  <a:srgbClr val="000000"/>
                </a:solidFill>
                <a:latin typeface="Cambria" panose="02040503050406030204" pitchFamily="18" charset="0"/>
              </a:rPr>
              <a:t> determines for a multiple-source-file program whether the identifier is known only in the current source file or in any source file with proper declarations. </a:t>
            </a:r>
          </a:p>
          <a:p>
            <a:pPr eaLnBrk="1" hangingPunct="1">
              <a:lnSpc>
                <a:spcPct val="90000"/>
              </a:lnSpc>
            </a:pPr>
            <a:r>
              <a:rPr lang="en-US" altLang="en-US" sz="2500" dirty="0" smtClean="0">
                <a:solidFill>
                  <a:srgbClr val="000000"/>
                </a:solidFill>
                <a:latin typeface="Cambria" panose="02040503050406030204" pitchFamily="18" charset="0"/>
              </a:rPr>
              <a:t>This section discusses storage classes and storage duration. </a:t>
            </a:r>
          </a:p>
        </p:txBody>
      </p:sp>
    </p:spTree>
    <p:extLst>
      <p:ext uri="{BB962C8B-B14F-4D97-AF65-F5344CB8AC3E}">
        <p14:creationId xmlns:p14="http://schemas.microsoft.com/office/powerpoint/2010/main" val="294682844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5.12  </a:t>
            </a:r>
            <a:r>
              <a:rPr lang="en-US" smtClean="0">
                <a:solidFill>
                  <a:srgbClr val="3380E6"/>
                </a:solidFill>
                <a:latin typeface="Arial"/>
              </a:rPr>
              <a:t>Storage Classes (Cont.)</a:t>
            </a:r>
          </a:p>
        </p:txBody>
      </p:sp>
      <p:sp>
        <p:nvSpPr>
          <p:cNvPr id="147459" name="Text Placeholder 2"/>
          <p:cNvSpPr>
            <a:spLocks noGrp="1"/>
          </p:cNvSpPr>
          <p:nvPr>
            <p:ph type="body" idx="1"/>
          </p:nvPr>
        </p:nvSpPr>
        <p:spPr/>
        <p:txBody>
          <a:bodyPr/>
          <a:lstStyle/>
          <a:p>
            <a:pPr eaLnBrk="1" hangingPunct="1">
              <a:lnSpc>
                <a:spcPct val="90000"/>
              </a:lnSpc>
            </a:pPr>
            <a:r>
              <a:rPr lang="en-US" altLang="en-US" sz="2500" dirty="0" smtClean="0">
                <a:solidFill>
                  <a:srgbClr val="000000"/>
                </a:solidFill>
                <a:latin typeface="Cambria" panose="02040503050406030204" pitchFamily="18" charset="0"/>
              </a:rPr>
              <a:t>Section 5.13 discusses scope. </a:t>
            </a:r>
          </a:p>
          <a:p>
            <a:pPr eaLnBrk="1" hangingPunct="1">
              <a:lnSpc>
                <a:spcPct val="90000"/>
              </a:lnSpc>
            </a:pPr>
            <a:r>
              <a:rPr lang="en-US" altLang="en-US" sz="2500" dirty="0" smtClean="0">
                <a:solidFill>
                  <a:srgbClr val="000000"/>
                </a:solidFill>
                <a:latin typeface="Cambria" panose="02040503050406030204" pitchFamily="18" charset="0"/>
              </a:rPr>
              <a:t>Chapter 14 discusses identifier linkage and programming with multiple source files.</a:t>
            </a:r>
          </a:p>
          <a:p>
            <a:pPr eaLnBrk="1" hangingPunct="1">
              <a:lnSpc>
                <a:spcPct val="90000"/>
              </a:lnSpc>
            </a:pPr>
            <a:r>
              <a:rPr lang="en-US" altLang="en-US" sz="2500" dirty="0" smtClean="0">
                <a:solidFill>
                  <a:srgbClr val="000000"/>
                </a:solidFill>
                <a:latin typeface="Cambria" panose="02040503050406030204" pitchFamily="18" charset="0"/>
              </a:rPr>
              <a:t>The storage-class </a:t>
            </a:r>
            <a:r>
              <a:rPr lang="en-US" altLang="en-US" sz="2500" dirty="0" err="1" smtClean="0">
                <a:solidFill>
                  <a:srgbClr val="000000"/>
                </a:solidFill>
                <a:latin typeface="Cambria" panose="02040503050406030204" pitchFamily="18" charset="0"/>
              </a:rPr>
              <a:t>specifiers</a:t>
            </a:r>
            <a:r>
              <a:rPr lang="en-US" altLang="en-US" sz="2500" dirty="0" smtClean="0">
                <a:solidFill>
                  <a:srgbClr val="000000"/>
                </a:solidFill>
                <a:latin typeface="Cambria" panose="02040503050406030204" pitchFamily="18" charset="0"/>
              </a:rPr>
              <a:t> can be split into </a:t>
            </a:r>
            <a:r>
              <a:rPr lang="en-US" altLang="en-US" sz="2500" dirty="0" smtClean="0">
                <a:solidFill>
                  <a:srgbClr val="0000FF"/>
                </a:solidFill>
                <a:latin typeface="Cambria" panose="02040503050406030204" pitchFamily="18" charset="0"/>
              </a:rPr>
              <a:t>automatic storage duration</a:t>
            </a:r>
            <a:r>
              <a:rPr lang="en-US" altLang="en-US" sz="2500" dirty="0" smtClean="0">
                <a:solidFill>
                  <a:srgbClr val="000000"/>
                </a:solidFill>
                <a:latin typeface="Cambria" panose="02040503050406030204" pitchFamily="18" charset="0"/>
              </a:rPr>
              <a:t> and </a:t>
            </a:r>
            <a:r>
              <a:rPr lang="en-US" altLang="en-US" sz="2500" dirty="0" smtClean="0">
                <a:solidFill>
                  <a:srgbClr val="0000FF"/>
                </a:solidFill>
                <a:latin typeface="Cambria" panose="02040503050406030204" pitchFamily="18" charset="0"/>
              </a:rPr>
              <a:t>static storage duration</a:t>
            </a:r>
            <a:r>
              <a:rPr lang="en-US" altLang="en-US" sz="2500" dirty="0" smtClean="0">
                <a:solidFill>
                  <a:srgbClr val="000000"/>
                </a:solidFill>
                <a:latin typeface="Cambria" panose="02040503050406030204" pitchFamily="18" charset="0"/>
              </a:rPr>
              <a:t>. </a:t>
            </a:r>
          </a:p>
          <a:p>
            <a:pPr eaLnBrk="1" hangingPunct="1">
              <a:lnSpc>
                <a:spcPct val="90000"/>
              </a:lnSpc>
            </a:pPr>
            <a:r>
              <a:rPr lang="en-US" altLang="en-US" sz="2500" dirty="0" smtClean="0">
                <a:solidFill>
                  <a:srgbClr val="000000"/>
                </a:solidFill>
                <a:latin typeface="Cambria" panose="02040503050406030204" pitchFamily="18" charset="0"/>
              </a:rPr>
              <a:t>Keyword </a:t>
            </a:r>
            <a:r>
              <a:rPr lang="en-US" altLang="en-US" sz="2500" dirty="0" smtClean="0">
                <a:solidFill>
                  <a:srgbClr val="000000"/>
                </a:solidFill>
                <a:latin typeface="Consolas" panose="020B0609020204030204" pitchFamily="49" charset="0"/>
              </a:rPr>
              <a:t>auto</a:t>
            </a:r>
            <a:r>
              <a:rPr lang="en-US" altLang="en-US" sz="2500" dirty="0" smtClean="0">
                <a:solidFill>
                  <a:srgbClr val="000000"/>
                </a:solidFill>
                <a:latin typeface="Cambria" panose="02040503050406030204" pitchFamily="18" charset="0"/>
              </a:rPr>
              <a:t> is used to declare variables of automatic storage duration. </a:t>
            </a:r>
          </a:p>
          <a:p>
            <a:pPr eaLnBrk="1" hangingPunct="1">
              <a:lnSpc>
                <a:spcPct val="90000"/>
              </a:lnSpc>
            </a:pPr>
            <a:r>
              <a:rPr lang="en-US" altLang="en-US" sz="2500" dirty="0" smtClean="0">
                <a:solidFill>
                  <a:srgbClr val="000000"/>
                </a:solidFill>
                <a:latin typeface="Cambria" panose="02040503050406030204" pitchFamily="18" charset="0"/>
              </a:rPr>
              <a:t>Variables with automatic storage duration are created when the block in which they’re defined is entered; they exist while the block is active, and they’re destroyed when the block is exited. </a:t>
            </a:r>
          </a:p>
        </p:txBody>
      </p:sp>
    </p:spTree>
    <p:extLst>
      <p:ext uri="{BB962C8B-B14F-4D97-AF65-F5344CB8AC3E}">
        <p14:creationId xmlns:p14="http://schemas.microsoft.com/office/powerpoint/2010/main" val="118527927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5.12  </a:t>
            </a:r>
            <a:r>
              <a:rPr lang="en-US" smtClean="0">
                <a:solidFill>
                  <a:srgbClr val="3380E6"/>
                </a:solidFill>
                <a:latin typeface="Arial"/>
              </a:rPr>
              <a:t>Storage Classes (Cont.)</a:t>
            </a:r>
          </a:p>
        </p:txBody>
      </p:sp>
      <p:sp>
        <p:nvSpPr>
          <p:cNvPr id="134147"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b="1" i="1" dirty="0" smtClean="0">
                <a:solidFill>
                  <a:srgbClr val="000000"/>
                </a:solidFill>
                <a:latin typeface="Cambria" panose="02040503050406030204" pitchFamily="18" charset="0"/>
              </a:rPr>
              <a:t>Local Variables</a:t>
            </a:r>
          </a:p>
          <a:p>
            <a:pPr eaLnBrk="1" hangingPunct="1">
              <a:defRPr/>
            </a:pPr>
            <a:r>
              <a:rPr lang="en-US" dirty="0" smtClean="0">
                <a:solidFill>
                  <a:srgbClr val="000000"/>
                </a:solidFill>
                <a:latin typeface="Cambria" panose="02040503050406030204" pitchFamily="18" charset="0"/>
              </a:rPr>
              <a:t>Only variables can have automatic storage duration. </a:t>
            </a:r>
          </a:p>
          <a:p>
            <a:pPr eaLnBrk="1" hangingPunct="1">
              <a:defRPr/>
            </a:pPr>
            <a:r>
              <a:rPr lang="en-US" dirty="0" smtClean="0">
                <a:solidFill>
                  <a:srgbClr val="000000"/>
                </a:solidFill>
                <a:latin typeface="Cambria" panose="02040503050406030204" pitchFamily="18" charset="0"/>
              </a:rPr>
              <a:t>A function’s local variables (those declared in the parameter list or function body) normally have automatic storage duration. </a:t>
            </a:r>
          </a:p>
          <a:p>
            <a:pPr eaLnBrk="1" hangingPunct="1">
              <a:defRPr/>
            </a:pPr>
            <a:r>
              <a:rPr lang="en-US" dirty="0" smtClean="0">
                <a:solidFill>
                  <a:srgbClr val="000000"/>
                </a:solidFill>
                <a:latin typeface="Cambria" panose="02040503050406030204" pitchFamily="18" charset="0"/>
              </a:rPr>
              <a:t>Keyword </a:t>
            </a:r>
            <a:r>
              <a:rPr lang="en-US" dirty="0" smtClean="0">
                <a:solidFill>
                  <a:srgbClr val="000000"/>
                </a:solidFill>
                <a:latin typeface="Consolas" panose="020B0609020204030204" pitchFamily="49" charset="0"/>
              </a:rPr>
              <a:t>auto</a:t>
            </a:r>
            <a:r>
              <a:rPr lang="en-US" dirty="0" smtClean="0">
                <a:solidFill>
                  <a:srgbClr val="000000"/>
                </a:solidFill>
                <a:latin typeface="Cambria" panose="02040503050406030204" pitchFamily="18" charset="0"/>
              </a:rPr>
              <a:t> explicitly declares variables of automatic storage duration. </a:t>
            </a:r>
          </a:p>
        </p:txBody>
      </p:sp>
    </p:spTree>
    <p:extLst>
      <p:ext uri="{BB962C8B-B14F-4D97-AF65-F5344CB8AC3E}">
        <p14:creationId xmlns:p14="http://schemas.microsoft.com/office/powerpoint/2010/main" val="307323641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5.12  </a:t>
            </a:r>
            <a:r>
              <a:rPr lang="en-US" smtClean="0">
                <a:solidFill>
                  <a:srgbClr val="3380E6"/>
                </a:solidFill>
                <a:latin typeface="Arial"/>
              </a:rPr>
              <a:t>Storage Classes (Cont.)</a:t>
            </a:r>
          </a:p>
        </p:txBody>
      </p:sp>
      <p:sp>
        <p:nvSpPr>
          <p:cNvPr id="149507"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Local variables have automatic storage duration by </a:t>
            </a:r>
            <a:r>
              <a:rPr lang="en-US" altLang="en-US" i="1" dirty="0" smtClean="0">
                <a:solidFill>
                  <a:srgbClr val="000000"/>
                </a:solidFill>
                <a:latin typeface="Cambria" panose="02040503050406030204" pitchFamily="18" charset="0"/>
              </a:rPr>
              <a:t>default</a:t>
            </a:r>
            <a:r>
              <a:rPr lang="en-US" altLang="en-US" dirty="0" smtClean="0">
                <a:solidFill>
                  <a:srgbClr val="000000"/>
                </a:solidFill>
                <a:latin typeface="Cambria" panose="02040503050406030204" pitchFamily="18" charset="0"/>
              </a:rPr>
              <a:t>, so keyword </a:t>
            </a:r>
            <a:r>
              <a:rPr lang="en-US" altLang="en-US" dirty="0" smtClean="0">
                <a:solidFill>
                  <a:srgbClr val="000000"/>
                </a:solidFill>
                <a:latin typeface="Consolas" panose="020B0609020204030204" pitchFamily="49" charset="0"/>
              </a:rPr>
              <a:t>auto</a:t>
            </a:r>
            <a:r>
              <a:rPr lang="en-US" altLang="en-US" dirty="0" smtClean="0">
                <a:solidFill>
                  <a:srgbClr val="000000"/>
                </a:solidFill>
                <a:latin typeface="Cambria" panose="02040503050406030204" pitchFamily="18" charset="0"/>
              </a:rPr>
              <a:t> is rarely used. </a:t>
            </a:r>
          </a:p>
          <a:p>
            <a:pPr eaLnBrk="1" hangingPunct="1"/>
            <a:r>
              <a:rPr lang="en-US" altLang="en-US" dirty="0" smtClean="0">
                <a:solidFill>
                  <a:srgbClr val="000000"/>
                </a:solidFill>
                <a:latin typeface="Cambria" panose="02040503050406030204" pitchFamily="18" charset="0"/>
              </a:rPr>
              <a:t>For the remainder of the text, we’ll refer to variables with automatic storage duration simply as </a:t>
            </a:r>
            <a:r>
              <a:rPr lang="en-US" altLang="en-US" dirty="0" smtClean="0">
                <a:solidFill>
                  <a:srgbClr val="0000FF"/>
                </a:solidFill>
                <a:latin typeface="Cambria" panose="02040503050406030204" pitchFamily="18" charset="0"/>
              </a:rPr>
              <a:t>automatic variables</a:t>
            </a:r>
            <a:r>
              <a:rPr lang="en-US" altLang="en-US" dirty="0" smtClean="0">
                <a:solidFill>
                  <a:srgbClr val="000000"/>
                </a:solidFill>
                <a:latin typeface="Cambria" panose="02040503050406030204" pitchFamily="18" charset="0"/>
              </a:rPr>
              <a:t>.</a:t>
            </a:r>
          </a:p>
        </p:txBody>
      </p:sp>
    </p:spTree>
    <p:extLst>
      <p:ext uri="{BB962C8B-B14F-4D97-AF65-F5344CB8AC3E}">
        <p14:creationId xmlns:p14="http://schemas.microsoft.com/office/powerpoint/2010/main" val="58115183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5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1"/>
            <a:ext cx="8096249" cy="6255732"/>
          </a:xfrm>
          <a:prstGeom prst="rect">
            <a:avLst/>
          </a:prstGeom>
          <a:noFill/>
          <a:ln>
            <a:noFill/>
          </a:ln>
        </p:spPr>
      </p:pic>
    </p:spTree>
    <p:extLst>
      <p:ext uri="{BB962C8B-B14F-4D97-AF65-F5344CB8AC3E}">
        <p14:creationId xmlns:p14="http://schemas.microsoft.com/office/powerpoint/2010/main" val="195015586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5.12  </a:t>
            </a:r>
            <a:r>
              <a:rPr lang="en-US" smtClean="0">
                <a:solidFill>
                  <a:srgbClr val="3380E6"/>
                </a:solidFill>
                <a:latin typeface="Arial"/>
              </a:rPr>
              <a:t>Storage Classes (Cont.)</a:t>
            </a:r>
          </a:p>
        </p:txBody>
      </p:sp>
      <p:sp>
        <p:nvSpPr>
          <p:cNvPr id="142339" name="Text Placeholder 2"/>
          <p:cNvSpPr>
            <a:spLocks noGrp="1"/>
          </p:cNvSpPr>
          <p:nvPr>
            <p:ph type="body" idx="1"/>
          </p:nvPr>
        </p:nvSpPr>
        <p:spPr/>
        <p:txBody>
          <a:bodyPr>
            <a:normAutofit fontScale="85000" lnSpcReduction="20000"/>
          </a:bodyPr>
          <a:lstStyle/>
          <a:p>
            <a:pPr marL="109537" indent="0" eaLnBrk="1" hangingPunct="1">
              <a:buFont typeface="Wingdings 3" panose="05040102010807070707" pitchFamily="18" charset="2"/>
              <a:buNone/>
              <a:defRPr/>
            </a:pPr>
            <a:r>
              <a:rPr lang="en-US" i="1" dirty="0" smtClean="0">
                <a:solidFill>
                  <a:srgbClr val="000000"/>
                </a:solidFill>
                <a:latin typeface="Cambria" panose="02040503050406030204" pitchFamily="18" charset="0"/>
              </a:rPr>
              <a:t>Static Storage Class</a:t>
            </a:r>
          </a:p>
          <a:p>
            <a:pPr eaLnBrk="1" hangingPunct="1">
              <a:defRPr/>
            </a:pPr>
            <a:r>
              <a:rPr lang="en-US" dirty="0" smtClean="0">
                <a:solidFill>
                  <a:srgbClr val="000000"/>
                </a:solidFill>
                <a:latin typeface="Cambria" panose="02040503050406030204" pitchFamily="18" charset="0"/>
              </a:rPr>
              <a:t>Keywords </a:t>
            </a:r>
            <a:r>
              <a:rPr lang="en-US" dirty="0" smtClean="0">
                <a:solidFill>
                  <a:srgbClr val="000000"/>
                </a:solidFill>
                <a:latin typeface="Consolas" panose="020B0609020204030204" pitchFamily="49" charset="0"/>
              </a:rPr>
              <a:t>extern</a:t>
            </a:r>
            <a:r>
              <a:rPr lang="en-US" dirty="0" smtClean="0">
                <a:solidFill>
                  <a:srgbClr val="000000"/>
                </a:solidFill>
                <a:latin typeface="Cambria" panose="02040503050406030204" pitchFamily="18" charset="0"/>
              </a:rPr>
              <a:t> and </a:t>
            </a:r>
            <a:r>
              <a:rPr lang="en-US" dirty="0" smtClean="0">
                <a:solidFill>
                  <a:srgbClr val="000000"/>
                </a:solidFill>
                <a:latin typeface="Consolas" panose="020B0609020204030204" pitchFamily="49" charset="0"/>
              </a:rPr>
              <a:t>static</a:t>
            </a:r>
            <a:r>
              <a:rPr lang="en-US" dirty="0" smtClean="0">
                <a:solidFill>
                  <a:srgbClr val="000000"/>
                </a:solidFill>
                <a:latin typeface="Cambria" panose="02040503050406030204" pitchFamily="18" charset="0"/>
              </a:rPr>
              <a:t> are used in the declarations of identifiers for variables and functions of static storage duration. </a:t>
            </a:r>
          </a:p>
          <a:p>
            <a:pPr eaLnBrk="1" hangingPunct="1">
              <a:defRPr/>
            </a:pPr>
            <a:r>
              <a:rPr lang="en-US" dirty="0" smtClean="0">
                <a:solidFill>
                  <a:srgbClr val="000000"/>
                </a:solidFill>
                <a:latin typeface="Cambria" panose="02040503050406030204" pitchFamily="18" charset="0"/>
              </a:rPr>
              <a:t>Identifiers of static storage duration exist from the time at which the program begins execution until the program terminates. </a:t>
            </a:r>
          </a:p>
          <a:p>
            <a:pPr eaLnBrk="1" hangingPunct="1">
              <a:defRPr/>
            </a:pPr>
            <a:r>
              <a:rPr lang="en-US" dirty="0" smtClean="0">
                <a:solidFill>
                  <a:srgbClr val="000000"/>
                </a:solidFill>
                <a:latin typeface="Cambria" panose="02040503050406030204" pitchFamily="18" charset="0"/>
              </a:rPr>
              <a:t>For static variables, storage is allocated and initialized </a:t>
            </a:r>
            <a:r>
              <a:rPr lang="en-US" i="1" dirty="0" smtClean="0">
                <a:solidFill>
                  <a:srgbClr val="000000"/>
                </a:solidFill>
                <a:latin typeface="Cambria" panose="02040503050406030204" pitchFamily="18" charset="0"/>
              </a:rPr>
              <a:t>only once</a:t>
            </a:r>
            <a:r>
              <a:rPr lang="en-US" dirty="0" smtClean="0">
                <a:solidFill>
                  <a:srgbClr val="000000"/>
                </a:solidFill>
                <a:latin typeface="Cambria" panose="02040503050406030204" pitchFamily="18" charset="0"/>
              </a:rPr>
              <a:t>, </a:t>
            </a:r>
            <a:r>
              <a:rPr lang="en-US" i="1" dirty="0" smtClean="0">
                <a:solidFill>
                  <a:srgbClr val="000000"/>
                </a:solidFill>
                <a:latin typeface="Cambria" panose="02040503050406030204" pitchFamily="18" charset="0"/>
              </a:rPr>
              <a:t>before</a:t>
            </a:r>
            <a:r>
              <a:rPr lang="en-US" dirty="0" smtClean="0">
                <a:solidFill>
                  <a:srgbClr val="000000"/>
                </a:solidFill>
                <a:latin typeface="Cambria" panose="02040503050406030204" pitchFamily="18" charset="0"/>
              </a:rPr>
              <a:t> the program begins execution. </a:t>
            </a:r>
          </a:p>
          <a:p>
            <a:pPr eaLnBrk="1" hangingPunct="1">
              <a:defRPr/>
            </a:pPr>
            <a:r>
              <a:rPr lang="en-US" dirty="0" smtClean="0">
                <a:solidFill>
                  <a:srgbClr val="000000"/>
                </a:solidFill>
                <a:latin typeface="Cambria" panose="02040503050406030204" pitchFamily="18" charset="0"/>
              </a:rPr>
              <a:t>For functions, the name of the function exists when the program begins execution. </a:t>
            </a:r>
          </a:p>
        </p:txBody>
      </p:sp>
    </p:spTree>
    <p:extLst>
      <p:ext uri="{BB962C8B-B14F-4D97-AF65-F5344CB8AC3E}">
        <p14:creationId xmlns:p14="http://schemas.microsoft.com/office/powerpoint/2010/main" val="409062642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5.12  </a:t>
            </a:r>
            <a:r>
              <a:rPr lang="en-US" smtClean="0">
                <a:solidFill>
                  <a:srgbClr val="3380E6"/>
                </a:solidFill>
                <a:latin typeface="Arial"/>
              </a:rPr>
              <a:t>Storage Classes (Cont.)</a:t>
            </a:r>
          </a:p>
        </p:txBody>
      </p:sp>
      <p:sp>
        <p:nvSpPr>
          <p:cNvPr id="152579" name="Text Placeholder 2"/>
          <p:cNvSpPr>
            <a:spLocks noGrp="1"/>
          </p:cNvSpPr>
          <p:nvPr>
            <p:ph type="body" idx="1"/>
          </p:nvPr>
        </p:nvSpPr>
        <p:spPr/>
        <p:txBody>
          <a:bodyPr/>
          <a:lstStyle/>
          <a:p>
            <a:pPr eaLnBrk="1" hangingPunct="1">
              <a:lnSpc>
                <a:spcPct val="90000"/>
              </a:lnSpc>
            </a:pPr>
            <a:r>
              <a:rPr lang="en-US" altLang="en-US" sz="2500" dirty="0" smtClean="0">
                <a:solidFill>
                  <a:srgbClr val="000000"/>
                </a:solidFill>
                <a:latin typeface="Cambria" panose="02040503050406030204" pitchFamily="18" charset="0"/>
              </a:rPr>
              <a:t>However, even though the variables and the function names exist from the start of program execution, this does not mean that these identifiers can be accessed throughout the program. </a:t>
            </a:r>
          </a:p>
          <a:p>
            <a:pPr eaLnBrk="1" hangingPunct="1">
              <a:lnSpc>
                <a:spcPct val="90000"/>
              </a:lnSpc>
            </a:pPr>
            <a:r>
              <a:rPr lang="en-US" altLang="en-US" sz="2500" dirty="0" smtClean="0">
                <a:solidFill>
                  <a:srgbClr val="000000"/>
                </a:solidFill>
                <a:latin typeface="Cambria" panose="02040503050406030204" pitchFamily="18" charset="0"/>
              </a:rPr>
              <a:t>Storage duration and scope (where a name can be used) are separate issues, as we’ll see in Section 5.13. </a:t>
            </a:r>
          </a:p>
          <a:p>
            <a:pPr eaLnBrk="1" hangingPunct="1">
              <a:lnSpc>
                <a:spcPct val="90000"/>
              </a:lnSpc>
            </a:pPr>
            <a:r>
              <a:rPr lang="en-US" altLang="en-US" sz="2500" dirty="0" smtClean="0">
                <a:solidFill>
                  <a:srgbClr val="000000"/>
                </a:solidFill>
                <a:latin typeface="Cambria" panose="02040503050406030204" pitchFamily="18" charset="0"/>
              </a:rPr>
              <a:t>There are several types of identifiers with static storage duration: </a:t>
            </a:r>
            <a:r>
              <a:rPr lang="en-US" altLang="en-US" sz="2500" i="1" dirty="0" smtClean="0">
                <a:solidFill>
                  <a:srgbClr val="000000"/>
                </a:solidFill>
                <a:latin typeface="Cambria" panose="02040503050406030204" pitchFamily="18" charset="0"/>
              </a:rPr>
              <a:t>external identifiers </a:t>
            </a:r>
            <a:r>
              <a:rPr lang="en-US" altLang="en-US" sz="2500" dirty="0" smtClean="0">
                <a:solidFill>
                  <a:srgbClr val="000000"/>
                </a:solidFill>
                <a:latin typeface="Cambria" panose="02040503050406030204" pitchFamily="18" charset="0"/>
              </a:rPr>
              <a:t>(such as global variables and function names) and local variables declared with the storage-class </a:t>
            </a:r>
            <a:r>
              <a:rPr lang="en-US" altLang="en-US" sz="2500" dirty="0" err="1" smtClean="0">
                <a:solidFill>
                  <a:srgbClr val="000000"/>
                </a:solidFill>
                <a:latin typeface="Cambria" panose="02040503050406030204" pitchFamily="18" charset="0"/>
              </a:rPr>
              <a:t>specifier</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static</a:t>
            </a:r>
            <a:r>
              <a:rPr lang="en-US" altLang="en-US" sz="2500" dirty="0" smtClean="0">
                <a:solidFill>
                  <a:srgbClr val="000000"/>
                </a:solidFill>
                <a:latin typeface="Cambria" panose="02040503050406030204" pitchFamily="18" charset="0"/>
              </a:rPr>
              <a:t>. </a:t>
            </a:r>
          </a:p>
          <a:p>
            <a:pPr eaLnBrk="1" hangingPunct="1">
              <a:lnSpc>
                <a:spcPct val="90000"/>
              </a:lnSpc>
            </a:pPr>
            <a:r>
              <a:rPr lang="en-US" altLang="en-US" sz="2500" dirty="0" smtClean="0">
                <a:solidFill>
                  <a:srgbClr val="000000"/>
                </a:solidFill>
                <a:latin typeface="Cambria" panose="02040503050406030204" pitchFamily="18" charset="0"/>
              </a:rPr>
              <a:t>Global variables and function names are of storage class </a:t>
            </a:r>
            <a:r>
              <a:rPr lang="en-US" altLang="en-US" sz="2500" dirty="0" smtClean="0">
                <a:solidFill>
                  <a:srgbClr val="000000"/>
                </a:solidFill>
                <a:latin typeface="Consolas" panose="020B0609020204030204" pitchFamily="49" charset="0"/>
              </a:rPr>
              <a:t>extern</a:t>
            </a:r>
            <a:r>
              <a:rPr lang="en-US" altLang="en-US" sz="2500" dirty="0" smtClean="0">
                <a:solidFill>
                  <a:srgbClr val="000000"/>
                </a:solidFill>
                <a:latin typeface="Cambria" panose="02040503050406030204" pitchFamily="18" charset="0"/>
              </a:rPr>
              <a:t> by default. </a:t>
            </a:r>
          </a:p>
        </p:txBody>
      </p:sp>
    </p:spTree>
    <p:extLst>
      <p:ext uri="{BB962C8B-B14F-4D97-AF65-F5344CB8AC3E}">
        <p14:creationId xmlns:p14="http://schemas.microsoft.com/office/powerpoint/2010/main" val="412796297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5.12  </a:t>
            </a:r>
            <a:r>
              <a:rPr lang="en-US" smtClean="0">
                <a:solidFill>
                  <a:srgbClr val="3380E6"/>
                </a:solidFill>
                <a:latin typeface="Arial"/>
              </a:rPr>
              <a:t>Storage Classes (Cont.)</a:t>
            </a:r>
          </a:p>
        </p:txBody>
      </p:sp>
      <p:sp>
        <p:nvSpPr>
          <p:cNvPr id="153603" name="Text Placeholder 2"/>
          <p:cNvSpPr>
            <a:spLocks noGrp="1"/>
          </p:cNvSpPr>
          <p:nvPr>
            <p:ph type="body" idx="1"/>
          </p:nvPr>
        </p:nvSpPr>
        <p:spPr/>
        <p:txBody>
          <a:bodyPr>
            <a:normAutofit fontScale="92500" lnSpcReduction="20000"/>
          </a:bodyPr>
          <a:lstStyle/>
          <a:p>
            <a:pPr eaLnBrk="1" hangingPunct="1">
              <a:lnSpc>
                <a:spcPct val="90000"/>
              </a:lnSpc>
            </a:pPr>
            <a:r>
              <a:rPr lang="en-US" altLang="en-US" dirty="0" smtClean="0">
                <a:solidFill>
                  <a:srgbClr val="000000"/>
                </a:solidFill>
                <a:latin typeface="Cambria" panose="02040503050406030204" pitchFamily="18" charset="0"/>
              </a:rPr>
              <a:t>Global variables are created by placing variable declarations </a:t>
            </a:r>
            <a:r>
              <a:rPr lang="en-US" altLang="en-US" i="1" dirty="0" smtClean="0">
                <a:solidFill>
                  <a:srgbClr val="000000"/>
                </a:solidFill>
                <a:latin typeface="Cambria" panose="02040503050406030204" pitchFamily="18" charset="0"/>
              </a:rPr>
              <a:t>outside</a:t>
            </a:r>
            <a:r>
              <a:rPr lang="en-US" altLang="en-US" dirty="0" smtClean="0">
                <a:solidFill>
                  <a:srgbClr val="000000"/>
                </a:solidFill>
                <a:latin typeface="Cambria" panose="02040503050406030204" pitchFamily="18" charset="0"/>
              </a:rPr>
              <a:t> any function definition, and they retain their values throughout the execution of the program. </a:t>
            </a:r>
          </a:p>
          <a:p>
            <a:pPr eaLnBrk="1" hangingPunct="1">
              <a:lnSpc>
                <a:spcPct val="90000"/>
              </a:lnSpc>
            </a:pPr>
            <a:r>
              <a:rPr lang="en-US" altLang="en-US" dirty="0" smtClean="0">
                <a:solidFill>
                  <a:srgbClr val="000000"/>
                </a:solidFill>
                <a:latin typeface="Cambria" panose="02040503050406030204" pitchFamily="18" charset="0"/>
              </a:rPr>
              <a:t>Global variables and functions can be referenced by any function that follows their declarations or definitions in the file. </a:t>
            </a:r>
          </a:p>
          <a:p>
            <a:pPr eaLnBrk="1" hangingPunct="1">
              <a:lnSpc>
                <a:spcPct val="90000"/>
              </a:lnSpc>
            </a:pPr>
            <a:r>
              <a:rPr lang="en-US" altLang="en-US" dirty="0" smtClean="0">
                <a:solidFill>
                  <a:srgbClr val="000000"/>
                </a:solidFill>
                <a:latin typeface="Cambria" panose="02040503050406030204" pitchFamily="18" charset="0"/>
              </a:rPr>
              <a:t>This is one reason for using function prototypes—when we include </a:t>
            </a:r>
            <a:r>
              <a:rPr lang="en-US" altLang="en-US" dirty="0" err="1" smtClean="0">
                <a:solidFill>
                  <a:srgbClr val="000000"/>
                </a:solidFill>
                <a:latin typeface="Consolas" panose="020B0609020204030204" pitchFamily="49" charset="0"/>
              </a:rPr>
              <a:t>stdio.h</a:t>
            </a:r>
            <a:r>
              <a:rPr lang="en-US" altLang="en-US" dirty="0" smtClean="0">
                <a:solidFill>
                  <a:srgbClr val="000000"/>
                </a:solidFill>
                <a:latin typeface="Cambria" panose="02040503050406030204" pitchFamily="18" charset="0"/>
              </a:rPr>
              <a:t> in a program that calls </a:t>
            </a:r>
            <a:r>
              <a:rPr lang="en-US" altLang="en-US" dirty="0" err="1" smtClean="0">
                <a:solidFill>
                  <a:srgbClr val="000000"/>
                </a:solidFill>
                <a:latin typeface="Consolas" panose="020B0609020204030204" pitchFamily="49" charset="0"/>
              </a:rPr>
              <a:t>printf</a:t>
            </a:r>
            <a:r>
              <a:rPr lang="en-US" altLang="en-US" dirty="0" smtClean="0">
                <a:solidFill>
                  <a:srgbClr val="000000"/>
                </a:solidFill>
                <a:latin typeface="Cambria" panose="02040503050406030204" pitchFamily="18" charset="0"/>
              </a:rPr>
              <a:t>, the function prototype is placed at the start of our file to make the name </a:t>
            </a:r>
            <a:r>
              <a:rPr lang="en-US" altLang="en-US" dirty="0" err="1" smtClean="0">
                <a:solidFill>
                  <a:srgbClr val="000000"/>
                </a:solidFill>
                <a:latin typeface="Consolas" panose="020B0609020204030204" pitchFamily="49" charset="0"/>
              </a:rPr>
              <a:t>printf</a:t>
            </a:r>
            <a:r>
              <a:rPr lang="en-US" altLang="en-US" dirty="0" smtClean="0">
                <a:solidFill>
                  <a:srgbClr val="000000"/>
                </a:solidFill>
                <a:latin typeface="Cambria" panose="02040503050406030204" pitchFamily="18" charset="0"/>
              </a:rPr>
              <a:t> known to the rest of the file. </a:t>
            </a:r>
          </a:p>
        </p:txBody>
      </p:sp>
    </p:spTree>
    <p:extLst>
      <p:ext uri="{BB962C8B-B14F-4D97-AF65-F5344CB8AC3E}">
        <p14:creationId xmlns:p14="http://schemas.microsoft.com/office/powerpoint/2010/main" val="101044150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5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248650" cy="6373487"/>
          </a:xfrm>
          <a:prstGeom prst="rect">
            <a:avLst/>
          </a:prstGeom>
          <a:noFill/>
          <a:ln>
            <a:noFill/>
          </a:ln>
        </p:spPr>
      </p:pic>
    </p:spTree>
    <p:extLst>
      <p:ext uri="{BB962C8B-B14F-4D97-AF65-F5344CB8AC3E}">
        <p14:creationId xmlns:p14="http://schemas.microsoft.com/office/powerpoint/2010/main" val="3077070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5.3  </a:t>
            </a:r>
            <a:r>
              <a:rPr lang="en-US" smtClean="0">
                <a:solidFill>
                  <a:srgbClr val="3380E6"/>
                </a:solidFill>
                <a:latin typeface="Arial"/>
              </a:rPr>
              <a:t>Math Library Functions (Cont.)</a:t>
            </a:r>
          </a:p>
        </p:txBody>
      </p:sp>
      <p:sp>
        <p:nvSpPr>
          <p:cNvPr id="23555" name="Text Placeholder 2"/>
          <p:cNvSpPr>
            <a:spLocks noGrp="1"/>
          </p:cNvSpPr>
          <p:nvPr>
            <p:ph type="body" idx="1"/>
          </p:nvPr>
        </p:nvSpPr>
        <p:spPr/>
        <p:txBody>
          <a:bodyPr>
            <a:normAutofit fontScale="92500" lnSpcReduction="20000"/>
          </a:bodyPr>
          <a:lstStyle/>
          <a:p>
            <a:pPr eaLnBrk="1" hangingPunct="1"/>
            <a:r>
              <a:rPr lang="en-US" altLang="en-US" dirty="0" smtClean="0">
                <a:solidFill>
                  <a:srgbClr val="000000"/>
                </a:solidFill>
                <a:latin typeface="Cambria" panose="02040503050406030204" pitchFamily="18" charset="0"/>
              </a:rPr>
              <a:t>The number </a:t>
            </a:r>
            <a:r>
              <a:rPr lang="en-US" altLang="en-US" dirty="0" smtClean="0">
                <a:solidFill>
                  <a:srgbClr val="000000"/>
                </a:solidFill>
                <a:latin typeface="Consolas" panose="020B0609020204030204" pitchFamily="49" charset="0"/>
              </a:rPr>
              <a:t>900.0</a:t>
            </a:r>
            <a:r>
              <a:rPr lang="en-US" altLang="en-US" dirty="0" smtClean="0">
                <a:solidFill>
                  <a:srgbClr val="000000"/>
                </a:solidFill>
                <a:latin typeface="Cambria" panose="02040503050406030204" pitchFamily="18" charset="0"/>
              </a:rPr>
              <a:t> is the argument of the </a:t>
            </a:r>
            <a:r>
              <a:rPr lang="en-US" altLang="en-US" dirty="0" err="1" smtClean="0">
                <a:solidFill>
                  <a:srgbClr val="000000"/>
                </a:solidFill>
                <a:latin typeface="Consolas" panose="020B0609020204030204" pitchFamily="49" charset="0"/>
              </a:rPr>
              <a:t>sqrt</a:t>
            </a:r>
            <a:r>
              <a:rPr lang="en-US" altLang="en-US" dirty="0" smtClean="0">
                <a:solidFill>
                  <a:srgbClr val="000000"/>
                </a:solidFill>
                <a:latin typeface="Cambria" panose="02040503050406030204" pitchFamily="18" charset="0"/>
              </a:rPr>
              <a:t> function. </a:t>
            </a:r>
          </a:p>
          <a:p>
            <a:pPr eaLnBrk="1" hangingPunct="1"/>
            <a:r>
              <a:rPr lang="en-US" altLang="en-US" dirty="0" smtClean="0">
                <a:solidFill>
                  <a:srgbClr val="000000"/>
                </a:solidFill>
                <a:latin typeface="Cambria" panose="02040503050406030204" pitchFamily="18" charset="0"/>
              </a:rPr>
              <a:t>The preceding statement would print </a:t>
            </a:r>
            <a:r>
              <a:rPr lang="en-US" altLang="en-US" dirty="0" smtClean="0">
                <a:solidFill>
                  <a:srgbClr val="000000"/>
                </a:solidFill>
                <a:latin typeface="Consolas" panose="020B0609020204030204" pitchFamily="49" charset="0"/>
              </a:rPr>
              <a:t>30.00</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The </a:t>
            </a:r>
            <a:r>
              <a:rPr lang="en-US" altLang="en-US" dirty="0" err="1" smtClean="0">
                <a:solidFill>
                  <a:srgbClr val="000000"/>
                </a:solidFill>
                <a:latin typeface="Consolas" panose="020B0609020204030204" pitchFamily="49" charset="0"/>
              </a:rPr>
              <a:t>sqrt</a:t>
            </a:r>
            <a:r>
              <a:rPr lang="en-US" altLang="en-US" dirty="0" smtClean="0">
                <a:solidFill>
                  <a:srgbClr val="000000"/>
                </a:solidFill>
                <a:latin typeface="Cambria" panose="02040503050406030204" pitchFamily="18" charset="0"/>
              </a:rPr>
              <a:t> function takes an argument of type </a:t>
            </a:r>
            <a:r>
              <a:rPr lang="en-US" altLang="en-US" dirty="0" smtClean="0">
                <a:solidFill>
                  <a:srgbClr val="000000"/>
                </a:solidFill>
                <a:latin typeface="Consolas" panose="020B0609020204030204" pitchFamily="49" charset="0"/>
              </a:rPr>
              <a:t>double</a:t>
            </a:r>
            <a:r>
              <a:rPr lang="en-US" altLang="en-US" dirty="0" smtClean="0">
                <a:solidFill>
                  <a:srgbClr val="000000"/>
                </a:solidFill>
                <a:latin typeface="Cambria" panose="02040503050406030204" pitchFamily="18" charset="0"/>
              </a:rPr>
              <a:t> and returns a result of type </a:t>
            </a:r>
            <a:r>
              <a:rPr lang="en-US" altLang="en-US" dirty="0" smtClean="0">
                <a:solidFill>
                  <a:srgbClr val="000000"/>
                </a:solidFill>
                <a:latin typeface="Consolas" panose="020B0609020204030204" pitchFamily="49" charset="0"/>
              </a:rPr>
              <a:t>double</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All functions in the math library that return floating-point values return the data type </a:t>
            </a:r>
            <a:r>
              <a:rPr lang="en-US" altLang="en-US" dirty="0" smtClean="0">
                <a:solidFill>
                  <a:srgbClr val="000000"/>
                </a:solidFill>
                <a:latin typeface="Consolas" panose="020B0609020204030204" pitchFamily="49" charset="0"/>
              </a:rPr>
              <a:t>double</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Note that </a:t>
            </a:r>
            <a:r>
              <a:rPr lang="en-US" altLang="en-US" dirty="0" smtClean="0">
                <a:solidFill>
                  <a:srgbClr val="000000"/>
                </a:solidFill>
                <a:latin typeface="Consolas" panose="020B0609020204030204" pitchFamily="49" charset="0"/>
              </a:rPr>
              <a:t>double</a:t>
            </a:r>
            <a:r>
              <a:rPr lang="en-US" altLang="en-US" dirty="0" smtClean="0">
                <a:solidFill>
                  <a:srgbClr val="000000"/>
                </a:solidFill>
                <a:latin typeface="Cambria" panose="02040503050406030204" pitchFamily="18" charset="0"/>
              </a:rPr>
              <a:t> values, like </a:t>
            </a:r>
            <a:r>
              <a:rPr lang="en-US" altLang="en-US" dirty="0" smtClean="0">
                <a:solidFill>
                  <a:srgbClr val="000000"/>
                </a:solidFill>
                <a:latin typeface="Consolas" panose="020B0609020204030204" pitchFamily="49" charset="0"/>
              </a:rPr>
              <a:t>float</a:t>
            </a:r>
            <a:r>
              <a:rPr lang="en-US" altLang="en-US" dirty="0" smtClean="0">
                <a:solidFill>
                  <a:srgbClr val="000000"/>
                </a:solidFill>
                <a:latin typeface="Cambria" panose="02040503050406030204" pitchFamily="18" charset="0"/>
              </a:rPr>
              <a:t> values, can be output using the </a:t>
            </a:r>
            <a:r>
              <a:rPr lang="en-US" altLang="en-US" dirty="0" smtClean="0">
                <a:solidFill>
                  <a:srgbClr val="000000"/>
                </a:solidFill>
                <a:latin typeface="Consolas" panose="020B0609020204030204" pitchFamily="49" charset="0"/>
              </a:rPr>
              <a:t>%f</a:t>
            </a:r>
            <a:r>
              <a:rPr lang="en-US" altLang="en-US" dirty="0" smtClean="0">
                <a:solidFill>
                  <a:srgbClr val="000000"/>
                </a:solidFill>
                <a:latin typeface="Cambria" panose="02040503050406030204" pitchFamily="18" charset="0"/>
              </a:rPr>
              <a:t> conversion specification.</a:t>
            </a:r>
          </a:p>
        </p:txBody>
      </p:sp>
    </p:spTree>
    <p:extLst>
      <p:ext uri="{BB962C8B-B14F-4D97-AF65-F5344CB8AC3E}">
        <p14:creationId xmlns:p14="http://schemas.microsoft.com/office/powerpoint/2010/main" val="54220815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6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411664784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5.12  </a:t>
            </a:r>
            <a:r>
              <a:rPr lang="en-US" smtClean="0">
                <a:solidFill>
                  <a:srgbClr val="3380E6"/>
                </a:solidFill>
                <a:latin typeface="Arial"/>
              </a:rPr>
              <a:t>Storage Classes (Cont.)</a:t>
            </a:r>
          </a:p>
        </p:txBody>
      </p:sp>
      <p:sp>
        <p:nvSpPr>
          <p:cNvPr id="156675" name="Text Placeholder 2"/>
          <p:cNvSpPr>
            <a:spLocks noGrp="1"/>
          </p:cNvSpPr>
          <p:nvPr>
            <p:ph type="body" idx="1"/>
          </p:nvPr>
        </p:nvSpPr>
        <p:spPr/>
        <p:txBody>
          <a:bodyPr>
            <a:normAutofit fontScale="92500" lnSpcReduction="20000"/>
          </a:bodyPr>
          <a:lstStyle/>
          <a:p>
            <a:pPr eaLnBrk="1" hangingPunct="1"/>
            <a:r>
              <a:rPr lang="en-US" altLang="en-US" dirty="0" smtClean="0">
                <a:solidFill>
                  <a:srgbClr val="000000"/>
                </a:solidFill>
                <a:latin typeface="Cambria" panose="02040503050406030204" pitchFamily="18" charset="0"/>
              </a:rPr>
              <a:t>Local variables declared with the keyword </a:t>
            </a:r>
            <a:r>
              <a:rPr lang="en-US" altLang="en-US" dirty="0" smtClean="0">
                <a:solidFill>
                  <a:srgbClr val="000000"/>
                </a:solidFill>
                <a:latin typeface="Consolas" panose="020B0609020204030204" pitchFamily="49" charset="0"/>
              </a:rPr>
              <a:t>static</a:t>
            </a:r>
            <a:r>
              <a:rPr lang="en-US" altLang="en-US" dirty="0" smtClean="0">
                <a:solidFill>
                  <a:srgbClr val="000000"/>
                </a:solidFill>
                <a:latin typeface="Cambria" panose="02040503050406030204" pitchFamily="18" charset="0"/>
              </a:rPr>
              <a:t> are still known only in the function in which they’re defined, but unlike automatic variables, </a:t>
            </a:r>
            <a:r>
              <a:rPr lang="en-US" altLang="en-US" dirty="0" smtClean="0">
                <a:solidFill>
                  <a:srgbClr val="000000"/>
                </a:solidFill>
                <a:latin typeface="Consolas" panose="020B0609020204030204" pitchFamily="49" charset="0"/>
              </a:rPr>
              <a:t>static</a:t>
            </a:r>
            <a:r>
              <a:rPr lang="en-US" altLang="en-US" dirty="0" smtClean="0">
                <a:solidFill>
                  <a:srgbClr val="000000"/>
                </a:solidFill>
                <a:latin typeface="Cambria" panose="02040503050406030204" pitchFamily="18" charset="0"/>
              </a:rPr>
              <a:t> local variables retain their value when the function is exited. </a:t>
            </a:r>
          </a:p>
          <a:p>
            <a:pPr eaLnBrk="1" hangingPunct="1"/>
            <a:r>
              <a:rPr lang="en-US" altLang="en-US" dirty="0" smtClean="0">
                <a:solidFill>
                  <a:srgbClr val="000000"/>
                </a:solidFill>
                <a:latin typeface="Cambria" panose="02040503050406030204" pitchFamily="18" charset="0"/>
              </a:rPr>
              <a:t>The next time the function is called, the </a:t>
            </a:r>
            <a:r>
              <a:rPr lang="en-US" altLang="en-US" dirty="0" smtClean="0">
                <a:solidFill>
                  <a:srgbClr val="000000"/>
                </a:solidFill>
                <a:latin typeface="Consolas" panose="020B0609020204030204" pitchFamily="49" charset="0"/>
              </a:rPr>
              <a:t>static</a:t>
            </a:r>
            <a:r>
              <a:rPr lang="en-US" altLang="en-US" dirty="0" smtClean="0">
                <a:solidFill>
                  <a:srgbClr val="000000"/>
                </a:solidFill>
                <a:latin typeface="Cambria" panose="02040503050406030204" pitchFamily="18" charset="0"/>
              </a:rPr>
              <a:t> local variable contains the value it had when the function last exited. </a:t>
            </a:r>
          </a:p>
          <a:p>
            <a:pPr eaLnBrk="1" hangingPunct="1"/>
            <a:r>
              <a:rPr lang="en-US" altLang="en-US" dirty="0" smtClean="0">
                <a:solidFill>
                  <a:srgbClr val="000000"/>
                </a:solidFill>
                <a:latin typeface="Cambria" panose="02040503050406030204" pitchFamily="18" charset="0"/>
              </a:rPr>
              <a:t>The following statement declares local variable </a:t>
            </a:r>
            <a:r>
              <a:rPr lang="en-US" altLang="en-US" dirty="0" smtClean="0">
                <a:solidFill>
                  <a:srgbClr val="000000"/>
                </a:solidFill>
                <a:latin typeface="Consolas" panose="020B0609020204030204" pitchFamily="49" charset="0"/>
              </a:rPr>
              <a:t>count</a:t>
            </a:r>
            <a:r>
              <a:rPr lang="en-US" altLang="en-US" dirty="0" smtClean="0">
                <a:solidFill>
                  <a:srgbClr val="000000"/>
                </a:solidFill>
                <a:latin typeface="Cambria" panose="02040503050406030204" pitchFamily="18" charset="0"/>
              </a:rPr>
              <a:t> to be </a:t>
            </a:r>
            <a:r>
              <a:rPr lang="en-US" altLang="en-US" dirty="0" smtClean="0">
                <a:solidFill>
                  <a:srgbClr val="000000"/>
                </a:solidFill>
                <a:latin typeface="Consolas" panose="020B0609020204030204" pitchFamily="49" charset="0"/>
              </a:rPr>
              <a:t>static</a:t>
            </a:r>
            <a:r>
              <a:rPr lang="en-US" altLang="en-US" dirty="0" smtClean="0">
                <a:solidFill>
                  <a:srgbClr val="000000"/>
                </a:solidFill>
                <a:latin typeface="Cambria" panose="02040503050406030204" pitchFamily="18" charset="0"/>
              </a:rPr>
              <a:t> and initializes it to 1. </a:t>
            </a:r>
          </a:p>
          <a:p>
            <a:pPr lvl="2" eaLnBrk="1" hangingPunct="1"/>
            <a:r>
              <a:rPr lang="en-US" altLang="en-US" b="1" dirty="0" smtClean="0">
                <a:solidFill>
                  <a:srgbClr val="0000FF"/>
                </a:solidFill>
                <a:latin typeface="Consolas" panose="020B0609020204030204" pitchFamily="49" charset="0"/>
              </a:rPr>
              <a:t>static </a:t>
            </a:r>
            <a:r>
              <a:rPr lang="en-US" altLang="en-US" b="1" dirty="0" err="1" smtClean="0">
                <a:solidFill>
                  <a:srgbClr val="0000FF"/>
                </a:solidFill>
                <a:latin typeface="Consolas" panose="020B0609020204030204" pitchFamily="49" charset="0"/>
              </a:rPr>
              <a:t>int</a:t>
            </a:r>
            <a:r>
              <a:rPr lang="en-US" altLang="en-US" b="1" dirty="0" smtClean="0">
                <a:solidFill>
                  <a:srgbClr val="000000"/>
                </a:solidFill>
                <a:latin typeface="Consolas" panose="020B0609020204030204" pitchFamily="49" charset="0"/>
              </a:rPr>
              <a:t> count = </a:t>
            </a:r>
            <a:r>
              <a:rPr lang="en-US" altLang="en-US" b="1" dirty="0" smtClean="0">
                <a:solidFill>
                  <a:srgbClr val="128AFF"/>
                </a:solidFill>
                <a:latin typeface="Consolas" panose="020B0609020204030204" pitchFamily="49" charset="0"/>
              </a:rPr>
              <a:t>1</a:t>
            </a:r>
            <a:r>
              <a:rPr lang="en-US" altLang="en-US" b="1" dirty="0" smtClean="0">
                <a:solidFill>
                  <a:srgbClr val="000000"/>
                </a:solidFill>
                <a:latin typeface="Consolas" panose="020B0609020204030204" pitchFamily="49" charset="0"/>
              </a:rPr>
              <a:t>;</a:t>
            </a:r>
          </a:p>
        </p:txBody>
      </p:sp>
    </p:spTree>
    <p:extLst>
      <p:ext uri="{BB962C8B-B14F-4D97-AF65-F5344CB8AC3E}">
        <p14:creationId xmlns:p14="http://schemas.microsoft.com/office/powerpoint/2010/main" val="155683333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5.12  </a:t>
            </a:r>
            <a:r>
              <a:rPr lang="en-US" smtClean="0">
                <a:solidFill>
                  <a:srgbClr val="3380E6"/>
                </a:solidFill>
                <a:latin typeface="Arial"/>
              </a:rPr>
              <a:t>Storage Classes (Cont.)</a:t>
            </a:r>
          </a:p>
        </p:txBody>
      </p:sp>
      <p:sp>
        <p:nvSpPr>
          <p:cNvPr id="157699" name="Text Placeholder 2"/>
          <p:cNvSpPr>
            <a:spLocks noGrp="1"/>
          </p:cNvSpPr>
          <p:nvPr>
            <p:ph type="body" idx="1"/>
          </p:nvPr>
        </p:nvSpPr>
        <p:spPr/>
        <p:txBody>
          <a:bodyPr>
            <a:normAutofit fontScale="92500"/>
          </a:bodyPr>
          <a:lstStyle/>
          <a:p>
            <a:pPr eaLnBrk="1" hangingPunct="1"/>
            <a:r>
              <a:rPr lang="en-US" altLang="en-US" dirty="0" smtClean="0">
                <a:solidFill>
                  <a:srgbClr val="000000"/>
                </a:solidFill>
                <a:latin typeface="Cambria" panose="02040503050406030204" pitchFamily="18" charset="0"/>
              </a:rPr>
              <a:t>All numeric variables of static storage duration are initialized to zero by default if you do not explicitly initialize them. </a:t>
            </a:r>
          </a:p>
          <a:p>
            <a:pPr eaLnBrk="1" hangingPunct="1"/>
            <a:r>
              <a:rPr lang="en-US" altLang="en-US" dirty="0" smtClean="0">
                <a:solidFill>
                  <a:srgbClr val="000000"/>
                </a:solidFill>
                <a:latin typeface="Cambria" panose="02040503050406030204" pitchFamily="18" charset="0"/>
              </a:rPr>
              <a:t>Keywords </a:t>
            </a:r>
            <a:r>
              <a:rPr lang="en-US" altLang="en-US" dirty="0" smtClean="0">
                <a:solidFill>
                  <a:srgbClr val="000000"/>
                </a:solidFill>
                <a:latin typeface="Consolas" panose="020B0609020204030204" pitchFamily="49" charset="0"/>
              </a:rPr>
              <a:t>extern</a:t>
            </a:r>
            <a:r>
              <a:rPr lang="en-US" altLang="en-US" dirty="0" smtClean="0">
                <a:solidFill>
                  <a:srgbClr val="000000"/>
                </a:solidFill>
                <a:latin typeface="Cambria" panose="02040503050406030204" pitchFamily="18" charset="0"/>
              </a:rPr>
              <a:t> and </a:t>
            </a:r>
            <a:r>
              <a:rPr lang="en-US" altLang="en-US" dirty="0" smtClean="0">
                <a:solidFill>
                  <a:srgbClr val="000000"/>
                </a:solidFill>
                <a:latin typeface="Consolas" panose="020B0609020204030204" pitchFamily="49" charset="0"/>
              </a:rPr>
              <a:t>static</a:t>
            </a:r>
            <a:r>
              <a:rPr lang="en-US" altLang="en-US" dirty="0" smtClean="0">
                <a:solidFill>
                  <a:srgbClr val="000000"/>
                </a:solidFill>
                <a:latin typeface="Cambria" panose="02040503050406030204" pitchFamily="18" charset="0"/>
              </a:rPr>
              <a:t> have special meaning when explicitly applied to external identifiers. </a:t>
            </a:r>
          </a:p>
          <a:p>
            <a:pPr eaLnBrk="1" hangingPunct="1"/>
            <a:r>
              <a:rPr lang="en-US" altLang="en-US" dirty="0" smtClean="0">
                <a:solidFill>
                  <a:srgbClr val="000000"/>
                </a:solidFill>
                <a:latin typeface="Cambria" panose="02040503050406030204" pitchFamily="18" charset="0"/>
              </a:rPr>
              <a:t>In Chapter 14 we discuss the explicit use of </a:t>
            </a:r>
            <a:r>
              <a:rPr lang="en-US" altLang="en-US" dirty="0" smtClean="0">
                <a:solidFill>
                  <a:srgbClr val="000000"/>
                </a:solidFill>
                <a:latin typeface="Consolas" panose="020B0609020204030204" pitchFamily="49" charset="0"/>
              </a:rPr>
              <a:t>extern</a:t>
            </a:r>
            <a:r>
              <a:rPr lang="en-US" altLang="en-US" dirty="0" smtClean="0">
                <a:solidFill>
                  <a:srgbClr val="000000"/>
                </a:solidFill>
                <a:latin typeface="Cambria" panose="02040503050406030204" pitchFamily="18" charset="0"/>
              </a:rPr>
              <a:t> and </a:t>
            </a:r>
            <a:r>
              <a:rPr lang="en-US" altLang="en-US" dirty="0" smtClean="0">
                <a:solidFill>
                  <a:srgbClr val="000000"/>
                </a:solidFill>
                <a:latin typeface="Consolas" panose="020B0609020204030204" pitchFamily="49" charset="0"/>
              </a:rPr>
              <a:t>static</a:t>
            </a:r>
            <a:r>
              <a:rPr lang="en-US" altLang="en-US" dirty="0" smtClean="0">
                <a:solidFill>
                  <a:srgbClr val="000000"/>
                </a:solidFill>
                <a:latin typeface="Cambria" panose="02040503050406030204" pitchFamily="18" charset="0"/>
              </a:rPr>
              <a:t> with external identifiers and multiple-source-file programs.</a:t>
            </a:r>
          </a:p>
        </p:txBody>
      </p:sp>
    </p:spTree>
    <p:extLst>
      <p:ext uri="{BB962C8B-B14F-4D97-AF65-F5344CB8AC3E}">
        <p14:creationId xmlns:p14="http://schemas.microsoft.com/office/powerpoint/2010/main" val="203886464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5.13  </a:t>
            </a:r>
            <a:r>
              <a:rPr lang="en-US" smtClean="0">
                <a:solidFill>
                  <a:srgbClr val="3380E6"/>
                </a:solidFill>
                <a:latin typeface="Arial"/>
              </a:rPr>
              <a:t>Scope Rules </a:t>
            </a:r>
          </a:p>
        </p:txBody>
      </p:sp>
      <p:sp>
        <p:nvSpPr>
          <p:cNvPr id="158723" name="Text Placeholder 2"/>
          <p:cNvSpPr>
            <a:spLocks noGrp="1"/>
          </p:cNvSpPr>
          <p:nvPr>
            <p:ph type="body" idx="1"/>
          </p:nvPr>
        </p:nvSpPr>
        <p:spPr/>
        <p:txBody>
          <a:bodyPr>
            <a:normAutofit lnSpcReduction="10000"/>
          </a:bodyPr>
          <a:lstStyle/>
          <a:p>
            <a:pPr eaLnBrk="1" hangingPunct="1"/>
            <a:r>
              <a:rPr lang="en-US" altLang="en-US" sz="2500" dirty="0" smtClean="0">
                <a:solidFill>
                  <a:srgbClr val="000000"/>
                </a:solidFill>
                <a:latin typeface="Cambria" panose="02040503050406030204" pitchFamily="18" charset="0"/>
              </a:rPr>
              <a:t>The </a:t>
            </a:r>
            <a:r>
              <a:rPr lang="en-US" altLang="en-US" sz="2500" dirty="0" smtClean="0">
                <a:solidFill>
                  <a:srgbClr val="0000FF"/>
                </a:solidFill>
                <a:latin typeface="Cambria" panose="02040503050406030204" pitchFamily="18" charset="0"/>
              </a:rPr>
              <a:t>scope of an identifier</a:t>
            </a:r>
            <a:r>
              <a:rPr lang="en-US" altLang="en-US" sz="2500" dirty="0" smtClean="0">
                <a:solidFill>
                  <a:srgbClr val="000000"/>
                </a:solidFill>
                <a:latin typeface="Cambria" panose="02040503050406030204" pitchFamily="18" charset="0"/>
              </a:rPr>
              <a:t> is the portion of the program in which the identifier can be referenced. </a:t>
            </a:r>
          </a:p>
          <a:p>
            <a:pPr eaLnBrk="1" hangingPunct="1"/>
            <a:r>
              <a:rPr lang="en-US" altLang="en-US" sz="2500" dirty="0" smtClean="0">
                <a:solidFill>
                  <a:srgbClr val="000000"/>
                </a:solidFill>
                <a:latin typeface="Cambria" panose="02040503050406030204" pitchFamily="18" charset="0"/>
              </a:rPr>
              <a:t>For example, when we define a local variable in a block, it can be referenced only following its definition in that block or in blocks nested within that block. </a:t>
            </a:r>
          </a:p>
          <a:p>
            <a:pPr eaLnBrk="1" hangingPunct="1"/>
            <a:r>
              <a:rPr lang="en-US" altLang="en-US" sz="2500" dirty="0" smtClean="0">
                <a:solidFill>
                  <a:srgbClr val="000000"/>
                </a:solidFill>
                <a:latin typeface="Cambria" panose="02040503050406030204" pitchFamily="18" charset="0"/>
              </a:rPr>
              <a:t>The four identifier scopes are </a:t>
            </a:r>
            <a:r>
              <a:rPr lang="en-US" altLang="en-US" sz="2500" dirty="0" smtClean="0">
                <a:solidFill>
                  <a:srgbClr val="0000FF"/>
                </a:solidFill>
                <a:latin typeface="Cambria" panose="02040503050406030204" pitchFamily="18" charset="0"/>
              </a:rPr>
              <a:t>function</a:t>
            </a:r>
            <a:r>
              <a:rPr lang="en-US" altLang="en-US" sz="2500" dirty="0" smtClean="0">
                <a:solidFill>
                  <a:srgbClr val="000000"/>
                </a:solidFill>
                <a:latin typeface="Cambria" panose="02040503050406030204" pitchFamily="18" charset="0"/>
              </a:rPr>
              <a:t> </a:t>
            </a:r>
            <a:r>
              <a:rPr lang="en-US" altLang="en-US" sz="2500" dirty="0" smtClean="0">
                <a:solidFill>
                  <a:srgbClr val="0000FF"/>
                </a:solidFill>
                <a:latin typeface="Cambria" panose="02040503050406030204" pitchFamily="18" charset="0"/>
              </a:rPr>
              <a:t>scope</a:t>
            </a:r>
            <a:r>
              <a:rPr lang="en-US" altLang="en-US" sz="2500" dirty="0" smtClean="0">
                <a:solidFill>
                  <a:srgbClr val="000000"/>
                </a:solidFill>
                <a:latin typeface="Cambria" panose="02040503050406030204" pitchFamily="18" charset="0"/>
              </a:rPr>
              <a:t>,</a:t>
            </a:r>
            <a:r>
              <a:rPr lang="en-US" altLang="en-US" sz="2500" dirty="0" smtClean="0">
                <a:solidFill>
                  <a:srgbClr val="0000FF"/>
                </a:solidFill>
                <a:latin typeface="Cambria" panose="02040503050406030204" pitchFamily="18" charset="0"/>
              </a:rPr>
              <a:t> file scope</a:t>
            </a:r>
            <a:r>
              <a:rPr lang="en-US" altLang="en-US" sz="2500" dirty="0" smtClean="0">
                <a:solidFill>
                  <a:srgbClr val="000000"/>
                </a:solidFill>
                <a:latin typeface="Cambria" panose="02040503050406030204" pitchFamily="18" charset="0"/>
              </a:rPr>
              <a:t>,</a:t>
            </a:r>
            <a:r>
              <a:rPr lang="en-US" altLang="en-US" sz="2500" dirty="0" smtClean="0">
                <a:solidFill>
                  <a:srgbClr val="0000FF"/>
                </a:solidFill>
                <a:latin typeface="Cambria" panose="02040503050406030204" pitchFamily="18" charset="0"/>
              </a:rPr>
              <a:t> block scope</a:t>
            </a:r>
            <a:r>
              <a:rPr lang="en-US" altLang="en-US" sz="2500" dirty="0" smtClean="0">
                <a:solidFill>
                  <a:srgbClr val="000000"/>
                </a:solidFill>
                <a:latin typeface="Cambria" panose="02040503050406030204" pitchFamily="18" charset="0"/>
              </a:rPr>
              <a:t>, and </a:t>
            </a:r>
            <a:r>
              <a:rPr lang="en-US" altLang="en-US" sz="2500" dirty="0" smtClean="0">
                <a:solidFill>
                  <a:srgbClr val="0000FF"/>
                </a:solidFill>
                <a:latin typeface="Cambria" panose="02040503050406030204" pitchFamily="18" charset="0"/>
              </a:rPr>
              <a:t>function-prototype scope</a:t>
            </a:r>
            <a:r>
              <a:rPr lang="en-US" altLang="en-US" sz="2500" dirty="0" smtClean="0">
                <a:solidFill>
                  <a:srgbClr val="000000"/>
                </a:solidFill>
                <a:latin typeface="Cambria" panose="02040503050406030204" pitchFamily="18" charset="0"/>
              </a:rPr>
              <a:t>.</a:t>
            </a:r>
          </a:p>
          <a:p>
            <a:pPr eaLnBrk="1" hangingPunct="1"/>
            <a:r>
              <a:rPr lang="en-US" altLang="en-US" sz="2500" dirty="0" smtClean="0">
                <a:solidFill>
                  <a:srgbClr val="000000"/>
                </a:solidFill>
                <a:latin typeface="Cambria" panose="02040503050406030204" pitchFamily="18" charset="0"/>
              </a:rPr>
              <a:t>Labels (identifiers followed by a colon such as </a:t>
            </a:r>
            <a:r>
              <a:rPr lang="en-US" altLang="en-US" sz="2500" dirty="0" smtClean="0">
                <a:solidFill>
                  <a:srgbClr val="000000"/>
                </a:solidFill>
                <a:latin typeface="Consolas" panose="020B0609020204030204" pitchFamily="49" charset="0"/>
              </a:rPr>
              <a:t>start:</a:t>
            </a:r>
            <a:r>
              <a:rPr lang="en-US" altLang="en-US" sz="2500" dirty="0" smtClean="0">
                <a:solidFill>
                  <a:srgbClr val="000000"/>
                </a:solidFill>
                <a:latin typeface="Cambria" panose="02040503050406030204" pitchFamily="18" charset="0"/>
              </a:rPr>
              <a:t>) are the only identifiers with </a:t>
            </a:r>
            <a:r>
              <a:rPr lang="en-US" altLang="en-US" sz="2500" dirty="0" smtClean="0">
                <a:solidFill>
                  <a:srgbClr val="0000FF"/>
                </a:solidFill>
                <a:latin typeface="Cambria" panose="02040503050406030204" pitchFamily="18" charset="0"/>
              </a:rPr>
              <a:t>function scope</a:t>
            </a:r>
            <a:r>
              <a:rPr lang="en-US" altLang="en-US" sz="2500" dirty="0" smtClean="0">
                <a:solidFill>
                  <a:srgbClr val="000000"/>
                </a:solidFill>
                <a:latin typeface="Cambria" panose="02040503050406030204" pitchFamily="18" charset="0"/>
              </a:rPr>
              <a:t>. </a:t>
            </a:r>
          </a:p>
          <a:p>
            <a:pPr eaLnBrk="1" hangingPunct="1"/>
            <a:r>
              <a:rPr lang="en-US" altLang="en-US" sz="2500" dirty="0" smtClean="0">
                <a:solidFill>
                  <a:srgbClr val="000000"/>
                </a:solidFill>
                <a:latin typeface="Cambria" panose="02040503050406030204" pitchFamily="18" charset="0"/>
              </a:rPr>
              <a:t>Labels can be used anywhere in the function in which they appear, but cannot be referenced outside the function body. </a:t>
            </a:r>
          </a:p>
        </p:txBody>
      </p:sp>
    </p:spTree>
    <p:extLst>
      <p:ext uri="{BB962C8B-B14F-4D97-AF65-F5344CB8AC3E}">
        <p14:creationId xmlns:p14="http://schemas.microsoft.com/office/powerpoint/2010/main" val="165163554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5.13  </a:t>
            </a:r>
            <a:r>
              <a:rPr lang="en-US" smtClean="0">
                <a:solidFill>
                  <a:srgbClr val="3380E6"/>
                </a:solidFill>
                <a:latin typeface="Arial"/>
              </a:rPr>
              <a:t>Scope Rules (Cont.)</a:t>
            </a:r>
          </a:p>
        </p:txBody>
      </p:sp>
      <p:sp>
        <p:nvSpPr>
          <p:cNvPr id="159747" name="Text Placeholder 2"/>
          <p:cNvSpPr>
            <a:spLocks noGrp="1"/>
          </p:cNvSpPr>
          <p:nvPr>
            <p:ph type="body" idx="1"/>
          </p:nvPr>
        </p:nvSpPr>
        <p:spPr/>
        <p:txBody>
          <a:bodyPr>
            <a:normAutofit lnSpcReduction="10000"/>
          </a:bodyPr>
          <a:lstStyle/>
          <a:p>
            <a:pPr eaLnBrk="1" hangingPunct="1">
              <a:lnSpc>
                <a:spcPct val="90000"/>
              </a:lnSpc>
            </a:pPr>
            <a:r>
              <a:rPr lang="en-US" altLang="en-US" sz="2500" dirty="0" smtClean="0">
                <a:solidFill>
                  <a:srgbClr val="000000"/>
                </a:solidFill>
                <a:latin typeface="Cambria" panose="02040503050406030204" pitchFamily="18" charset="0"/>
              </a:rPr>
              <a:t>Labels are used in </a:t>
            </a:r>
            <a:r>
              <a:rPr lang="en-US" altLang="en-US" sz="2500" dirty="0" smtClean="0">
                <a:solidFill>
                  <a:srgbClr val="000000"/>
                </a:solidFill>
                <a:latin typeface="Consolas" panose="020B0609020204030204" pitchFamily="49" charset="0"/>
              </a:rPr>
              <a:t>switch</a:t>
            </a:r>
            <a:r>
              <a:rPr lang="en-US" altLang="en-US" sz="2500" dirty="0" smtClean="0">
                <a:solidFill>
                  <a:srgbClr val="000000"/>
                </a:solidFill>
                <a:latin typeface="Cambria" panose="02040503050406030204" pitchFamily="18" charset="0"/>
              </a:rPr>
              <a:t> statements (as </a:t>
            </a:r>
            <a:r>
              <a:rPr lang="en-US" altLang="en-US" sz="2500" dirty="0" smtClean="0">
                <a:solidFill>
                  <a:srgbClr val="000000"/>
                </a:solidFill>
                <a:latin typeface="Consolas" panose="020B0609020204030204" pitchFamily="49" charset="0"/>
              </a:rPr>
              <a:t>case</a:t>
            </a:r>
            <a:r>
              <a:rPr lang="en-US" altLang="en-US" sz="2500" dirty="0" smtClean="0">
                <a:solidFill>
                  <a:srgbClr val="000000"/>
                </a:solidFill>
                <a:latin typeface="Cambria" panose="02040503050406030204" pitchFamily="18" charset="0"/>
              </a:rPr>
              <a:t> labels) and in </a:t>
            </a:r>
            <a:r>
              <a:rPr lang="en-US" altLang="en-US" sz="2500" dirty="0" err="1" smtClean="0">
                <a:solidFill>
                  <a:srgbClr val="000000"/>
                </a:solidFill>
                <a:latin typeface="Consolas" panose="020B0609020204030204" pitchFamily="49" charset="0"/>
              </a:rPr>
              <a:t>goto</a:t>
            </a:r>
            <a:r>
              <a:rPr lang="en-US" altLang="en-US" sz="2500" dirty="0" smtClean="0">
                <a:solidFill>
                  <a:srgbClr val="000000"/>
                </a:solidFill>
                <a:latin typeface="Cambria" panose="02040503050406030204" pitchFamily="18" charset="0"/>
              </a:rPr>
              <a:t> statements (see Chapter 14). </a:t>
            </a:r>
          </a:p>
          <a:p>
            <a:pPr eaLnBrk="1" hangingPunct="1">
              <a:lnSpc>
                <a:spcPct val="90000"/>
              </a:lnSpc>
            </a:pPr>
            <a:r>
              <a:rPr lang="en-US" altLang="en-US" sz="2500" dirty="0" smtClean="0">
                <a:solidFill>
                  <a:srgbClr val="000000"/>
                </a:solidFill>
                <a:latin typeface="Cambria" panose="02040503050406030204" pitchFamily="18" charset="0"/>
              </a:rPr>
              <a:t>Labels are hidden in the function in which they’re defined. </a:t>
            </a:r>
          </a:p>
          <a:p>
            <a:pPr eaLnBrk="1" hangingPunct="1">
              <a:lnSpc>
                <a:spcPct val="90000"/>
              </a:lnSpc>
            </a:pPr>
            <a:r>
              <a:rPr lang="en-US" altLang="en-US" sz="2500" dirty="0" smtClean="0">
                <a:solidFill>
                  <a:srgbClr val="000000"/>
                </a:solidFill>
                <a:latin typeface="Cambria" panose="02040503050406030204" pitchFamily="18" charset="0"/>
              </a:rPr>
              <a:t>This hiding—more formally called </a:t>
            </a:r>
            <a:r>
              <a:rPr lang="en-US" altLang="en-US" sz="2500" dirty="0" smtClean="0">
                <a:solidFill>
                  <a:srgbClr val="0000FF"/>
                </a:solidFill>
                <a:latin typeface="Cambria" panose="02040503050406030204" pitchFamily="18" charset="0"/>
              </a:rPr>
              <a:t>information hiding</a:t>
            </a:r>
            <a:r>
              <a:rPr lang="en-US" altLang="en-US" sz="2500" dirty="0" smtClean="0">
                <a:solidFill>
                  <a:srgbClr val="000000"/>
                </a:solidFill>
                <a:latin typeface="Cambria" panose="02040503050406030204" pitchFamily="18" charset="0"/>
              </a:rPr>
              <a:t>—is a means of implementing the</a:t>
            </a:r>
            <a:r>
              <a:rPr lang="en-US" altLang="en-US" sz="2500" dirty="0" smtClean="0">
                <a:solidFill>
                  <a:srgbClr val="0000FF"/>
                </a:solidFill>
                <a:latin typeface="Cambria" panose="02040503050406030204" pitchFamily="18" charset="0"/>
              </a:rPr>
              <a:t> principle of least privilege</a:t>
            </a:r>
            <a:r>
              <a:rPr lang="en-US" altLang="en-US" sz="2500" dirty="0" smtClean="0">
                <a:solidFill>
                  <a:srgbClr val="000000"/>
                </a:solidFill>
                <a:latin typeface="Cambria" panose="02040503050406030204" pitchFamily="18" charset="0"/>
              </a:rPr>
              <a:t>—a fundamental principle of good software engineering. </a:t>
            </a:r>
          </a:p>
          <a:p>
            <a:pPr eaLnBrk="1" hangingPunct="1">
              <a:lnSpc>
                <a:spcPct val="90000"/>
              </a:lnSpc>
            </a:pPr>
            <a:r>
              <a:rPr lang="en-US" altLang="en-US" sz="2500" dirty="0" smtClean="0">
                <a:solidFill>
                  <a:srgbClr val="000000"/>
                </a:solidFill>
                <a:latin typeface="Cambria" panose="02040503050406030204" pitchFamily="18" charset="0"/>
              </a:rPr>
              <a:t>An identifier declared outside any function has </a:t>
            </a:r>
            <a:r>
              <a:rPr lang="en-US" altLang="en-US" sz="2500" dirty="0" smtClean="0">
                <a:solidFill>
                  <a:srgbClr val="0000FF"/>
                </a:solidFill>
                <a:latin typeface="Cambria" panose="02040503050406030204" pitchFamily="18" charset="0"/>
              </a:rPr>
              <a:t>file scope</a:t>
            </a:r>
            <a:r>
              <a:rPr lang="en-US" altLang="en-US" sz="2500" dirty="0" smtClean="0">
                <a:solidFill>
                  <a:srgbClr val="000000"/>
                </a:solidFill>
                <a:latin typeface="Cambria" panose="02040503050406030204" pitchFamily="18" charset="0"/>
              </a:rPr>
              <a:t>. </a:t>
            </a:r>
          </a:p>
          <a:p>
            <a:pPr eaLnBrk="1" hangingPunct="1">
              <a:lnSpc>
                <a:spcPct val="90000"/>
              </a:lnSpc>
            </a:pPr>
            <a:r>
              <a:rPr lang="en-US" altLang="en-US" sz="2500" dirty="0" smtClean="0">
                <a:solidFill>
                  <a:srgbClr val="000000"/>
                </a:solidFill>
                <a:latin typeface="Cambria" panose="02040503050406030204" pitchFamily="18" charset="0"/>
              </a:rPr>
              <a:t>Such an identifier is “known” (i.e., accessible) in all functions from the point at which the identifier is declared until the end of the file. </a:t>
            </a:r>
          </a:p>
        </p:txBody>
      </p:sp>
    </p:spTree>
    <p:extLst>
      <p:ext uri="{BB962C8B-B14F-4D97-AF65-F5344CB8AC3E}">
        <p14:creationId xmlns:p14="http://schemas.microsoft.com/office/powerpoint/2010/main" val="243533652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5.13  </a:t>
            </a:r>
            <a:r>
              <a:rPr lang="en-US" smtClean="0">
                <a:solidFill>
                  <a:srgbClr val="3380E6"/>
                </a:solidFill>
                <a:latin typeface="Arial"/>
              </a:rPr>
              <a:t>Scope Rules (Cont.)</a:t>
            </a:r>
          </a:p>
        </p:txBody>
      </p:sp>
      <p:sp>
        <p:nvSpPr>
          <p:cNvPr id="160771" name="Text Placeholder 2"/>
          <p:cNvSpPr>
            <a:spLocks noGrp="1"/>
          </p:cNvSpPr>
          <p:nvPr>
            <p:ph type="body" idx="1"/>
          </p:nvPr>
        </p:nvSpPr>
        <p:spPr/>
        <p:txBody>
          <a:bodyPr>
            <a:normAutofit fontScale="85000" lnSpcReduction="10000"/>
          </a:bodyPr>
          <a:lstStyle/>
          <a:p>
            <a:pPr eaLnBrk="1" hangingPunct="1"/>
            <a:r>
              <a:rPr lang="en-US" altLang="en-US" dirty="0" smtClean="0">
                <a:solidFill>
                  <a:srgbClr val="000000"/>
                </a:solidFill>
                <a:latin typeface="Cambria" panose="02040503050406030204" pitchFamily="18" charset="0"/>
              </a:rPr>
              <a:t>Global variables, function definitions, and function prototypes placed outside a function all have file scope. </a:t>
            </a:r>
          </a:p>
          <a:p>
            <a:pPr eaLnBrk="1" hangingPunct="1"/>
            <a:r>
              <a:rPr lang="en-US" altLang="en-US" dirty="0" smtClean="0">
                <a:solidFill>
                  <a:srgbClr val="000000"/>
                </a:solidFill>
                <a:latin typeface="Cambria" panose="02040503050406030204" pitchFamily="18" charset="0"/>
              </a:rPr>
              <a:t>Identifiers defined inside a block have </a:t>
            </a:r>
            <a:r>
              <a:rPr lang="en-US" altLang="en-US" dirty="0" smtClean="0">
                <a:solidFill>
                  <a:srgbClr val="0000FF"/>
                </a:solidFill>
                <a:latin typeface="Cambria" panose="02040503050406030204" pitchFamily="18" charset="0"/>
              </a:rPr>
              <a:t>block scope</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Block scope ends at the terminating right brace (</a:t>
            </a:r>
            <a:r>
              <a:rPr lang="en-US" altLang="en-US" dirty="0" smtClean="0">
                <a:solidFill>
                  <a:srgbClr val="000000"/>
                </a:solidFill>
                <a:latin typeface="Consolas" panose="020B0609020204030204" pitchFamily="49" charset="0"/>
              </a:rPr>
              <a:t>}</a:t>
            </a:r>
            <a:r>
              <a:rPr lang="en-US" altLang="en-US" dirty="0" smtClean="0">
                <a:solidFill>
                  <a:srgbClr val="000000"/>
                </a:solidFill>
                <a:latin typeface="Cambria" panose="02040503050406030204" pitchFamily="18" charset="0"/>
              </a:rPr>
              <a:t>) of the block. </a:t>
            </a:r>
          </a:p>
          <a:p>
            <a:pPr eaLnBrk="1" hangingPunct="1"/>
            <a:r>
              <a:rPr lang="en-US" altLang="en-US" dirty="0" smtClean="0">
                <a:solidFill>
                  <a:srgbClr val="000000"/>
                </a:solidFill>
                <a:latin typeface="Cambria" panose="02040503050406030204" pitchFamily="18" charset="0"/>
              </a:rPr>
              <a:t>Local variables defined at the beginning of a function have block scope as do function parameters, which are considered local variables by the function. </a:t>
            </a:r>
          </a:p>
          <a:p>
            <a:pPr eaLnBrk="1" hangingPunct="1"/>
            <a:r>
              <a:rPr lang="en-US" altLang="en-US" dirty="0" smtClean="0">
                <a:solidFill>
                  <a:srgbClr val="000000"/>
                </a:solidFill>
                <a:latin typeface="Cambria" panose="02040503050406030204" pitchFamily="18" charset="0"/>
              </a:rPr>
              <a:t>Any block may contain variable definitions. </a:t>
            </a:r>
          </a:p>
        </p:txBody>
      </p:sp>
    </p:spTree>
    <p:extLst>
      <p:ext uri="{BB962C8B-B14F-4D97-AF65-F5344CB8AC3E}">
        <p14:creationId xmlns:p14="http://schemas.microsoft.com/office/powerpoint/2010/main" val="231828196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5.13  </a:t>
            </a:r>
            <a:r>
              <a:rPr lang="en-US" smtClean="0">
                <a:solidFill>
                  <a:srgbClr val="3380E6"/>
                </a:solidFill>
                <a:latin typeface="Arial"/>
              </a:rPr>
              <a:t>Scope Rules (Cont.)</a:t>
            </a:r>
          </a:p>
        </p:txBody>
      </p:sp>
      <p:sp>
        <p:nvSpPr>
          <p:cNvPr id="161795" name="Text Placeholder 2"/>
          <p:cNvSpPr>
            <a:spLocks noGrp="1"/>
          </p:cNvSpPr>
          <p:nvPr>
            <p:ph type="body" idx="1"/>
          </p:nvPr>
        </p:nvSpPr>
        <p:spPr/>
        <p:txBody>
          <a:bodyPr>
            <a:normAutofit fontScale="92500" lnSpcReduction="20000"/>
          </a:bodyPr>
          <a:lstStyle/>
          <a:p>
            <a:pPr eaLnBrk="1" hangingPunct="1">
              <a:lnSpc>
                <a:spcPct val="90000"/>
              </a:lnSpc>
            </a:pPr>
            <a:r>
              <a:rPr lang="en-US" altLang="en-US" dirty="0" smtClean="0">
                <a:solidFill>
                  <a:srgbClr val="000000"/>
                </a:solidFill>
                <a:latin typeface="Cambria" panose="02040503050406030204" pitchFamily="18" charset="0"/>
              </a:rPr>
              <a:t>When blocks are nested, and an identifier in an outer block has the same name as an identifier in an inner block, the identifier in the outer block is “hidden” until the inner block terminates. </a:t>
            </a:r>
          </a:p>
          <a:p>
            <a:pPr eaLnBrk="1" hangingPunct="1">
              <a:lnSpc>
                <a:spcPct val="90000"/>
              </a:lnSpc>
            </a:pPr>
            <a:r>
              <a:rPr lang="en-US" altLang="en-US" dirty="0" smtClean="0">
                <a:solidFill>
                  <a:srgbClr val="000000"/>
                </a:solidFill>
                <a:latin typeface="Cambria" panose="02040503050406030204" pitchFamily="18" charset="0"/>
              </a:rPr>
              <a:t>This means that while executing in the inner block, the inner block sees the value of its own local identifier and not the value of the identically named identifier in the enclosing block. </a:t>
            </a:r>
          </a:p>
          <a:p>
            <a:pPr eaLnBrk="1" hangingPunct="1">
              <a:lnSpc>
                <a:spcPct val="90000"/>
              </a:lnSpc>
            </a:pPr>
            <a:r>
              <a:rPr lang="en-US" altLang="en-US" dirty="0" smtClean="0">
                <a:solidFill>
                  <a:srgbClr val="000000"/>
                </a:solidFill>
                <a:latin typeface="Cambria" panose="02040503050406030204" pitchFamily="18" charset="0"/>
              </a:rPr>
              <a:t>Local variables declared </a:t>
            </a:r>
            <a:r>
              <a:rPr lang="en-US" altLang="en-US" dirty="0" smtClean="0">
                <a:solidFill>
                  <a:srgbClr val="000000"/>
                </a:solidFill>
                <a:latin typeface="Consolas" panose="020B0609020204030204" pitchFamily="49" charset="0"/>
              </a:rPr>
              <a:t>static</a:t>
            </a:r>
            <a:r>
              <a:rPr lang="en-US" altLang="en-US" dirty="0" smtClean="0">
                <a:solidFill>
                  <a:srgbClr val="000000"/>
                </a:solidFill>
                <a:latin typeface="Cambria" panose="02040503050406030204" pitchFamily="18" charset="0"/>
              </a:rPr>
              <a:t> still have block scope, even though they exist from before program startup. </a:t>
            </a:r>
          </a:p>
        </p:txBody>
      </p:sp>
    </p:spTree>
    <p:extLst>
      <p:ext uri="{BB962C8B-B14F-4D97-AF65-F5344CB8AC3E}">
        <p14:creationId xmlns:p14="http://schemas.microsoft.com/office/powerpoint/2010/main" val="27833494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5.13  </a:t>
            </a:r>
            <a:r>
              <a:rPr lang="en-US" smtClean="0">
                <a:solidFill>
                  <a:srgbClr val="3380E6"/>
                </a:solidFill>
                <a:latin typeface="Arial"/>
              </a:rPr>
              <a:t>Scope Rules (Cont.)</a:t>
            </a:r>
          </a:p>
        </p:txBody>
      </p:sp>
      <p:sp>
        <p:nvSpPr>
          <p:cNvPr id="162819" name="Text Placeholder 2"/>
          <p:cNvSpPr>
            <a:spLocks noGrp="1"/>
          </p:cNvSpPr>
          <p:nvPr>
            <p:ph type="body" idx="1"/>
          </p:nvPr>
        </p:nvSpPr>
        <p:spPr/>
        <p:txBody>
          <a:bodyPr>
            <a:normAutofit fontScale="85000" lnSpcReduction="10000"/>
          </a:bodyPr>
          <a:lstStyle/>
          <a:p>
            <a:pPr eaLnBrk="1" hangingPunct="1">
              <a:lnSpc>
                <a:spcPct val="90000"/>
              </a:lnSpc>
            </a:pPr>
            <a:r>
              <a:rPr lang="en-US" altLang="en-US" dirty="0" smtClean="0">
                <a:solidFill>
                  <a:srgbClr val="000000"/>
                </a:solidFill>
                <a:latin typeface="Cambria" panose="02040503050406030204" pitchFamily="18" charset="0"/>
              </a:rPr>
              <a:t>Thus, storage duration does </a:t>
            </a:r>
            <a:r>
              <a:rPr lang="en-US" altLang="en-US" i="1" dirty="0" smtClean="0">
                <a:solidFill>
                  <a:srgbClr val="000000"/>
                </a:solidFill>
                <a:latin typeface="Cambria" panose="02040503050406030204" pitchFamily="18" charset="0"/>
              </a:rPr>
              <a:t>not</a:t>
            </a:r>
            <a:r>
              <a:rPr lang="en-US" altLang="en-US" dirty="0" smtClean="0">
                <a:solidFill>
                  <a:srgbClr val="000000"/>
                </a:solidFill>
                <a:latin typeface="Cambria" panose="02040503050406030204" pitchFamily="18" charset="0"/>
              </a:rPr>
              <a:t> affect the scope of an identifier.</a:t>
            </a:r>
          </a:p>
          <a:p>
            <a:pPr eaLnBrk="1" hangingPunct="1">
              <a:lnSpc>
                <a:spcPct val="90000"/>
              </a:lnSpc>
            </a:pPr>
            <a:r>
              <a:rPr lang="en-US" altLang="en-US" dirty="0" smtClean="0">
                <a:solidFill>
                  <a:srgbClr val="000000"/>
                </a:solidFill>
                <a:latin typeface="Cambria" panose="02040503050406030204" pitchFamily="18" charset="0"/>
              </a:rPr>
              <a:t>The only identifiers with </a:t>
            </a:r>
            <a:r>
              <a:rPr lang="en-US" altLang="en-US" dirty="0" smtClean="0">
                <a:solidFill>
                  <a:srgbClr val="0000FF"/>
                </a:solidFill>
                <a:latin typeface="Cambria" panose="02040503050406030204" pitchFamily="18" charset="0"/>
              </a:rPr>
              <a:t>function-prototype scope</a:t>
            </a:r>
            <a:r>
              <a:rPr lang="en-US" altLang="en-US" dirty="0" smtClean="0">
                <a:solidFill>
                  <a:srgbClr val="000000"/>
                </a:solidFill>
                <a:latin typeface="Cambria" panose="02040503050406030204" pitchFamily="18" charset="0"/>
              </a:rPr>
              <a:t> are those used in the parameter list of a function prototype. </a:t>
            </a:r>
          </a:p>
          <a:p>
            <a:pPr eaLnBrk="1" hangingPunct="1">
              <a:lnSpc>
                <a:spcPct val="90000"/>
              </a:lnSpc>
            </a:pPr>
            <a:r>
              <a:rPr lang="en-US" altLang="en-US" dirty="0" smtClean="0">
                <a:solidFill>
                  <a:srgbClr val="000000"/>
                </a:solidFill>
                <a:latin typeface="Cambria" panose="02040503050406030204" pitchFamily="18" charset="0"/>
              </a:rPr>
              <a:t>As mentioned previously, function prototypes do not require names in the parameter list—only types are required. </a:t>
            </a:r>
          </a:p>
          <a:p>
            <a:pPr eaLnBrk="1" hangingPunct="1">
              <a:lnSpc>
                <a:spcPct val="90000"/>
              </a:lnSpc>
            </a:pPr>
            <a:r>
              <a:rPr lang="en-US" altLang="en-US" dirty="0" smtClean="0">
                <a:solidFill>
                  <a:srgbClr val="000000"/>
                </a:solidFill>
                <a:latin typeface="Cambria" panose="02040503050406030204" pitchFamily="18" charset="0"/>
              </a:rPr>
              <a:t>If a name is used in the parameter list of a function prototype, the compiler ignores the name. </a:t>
            </a:r>
          </a:p>
          <a:p>
            <a:pPr eaLnBrk="1" hangingPunct="1">
              <a:lnSpc>
                <a:spcPct val="90000"/>
              </a:lnSpc>
            </a:pPr>
            <a:r>
              <a:rPr lang="en-US" altLang="en-US" dirty="0" smtClean="0">
                <a:solidFill>
                  <a:srgbClr val="000000"/>
                </a:solidFill>
                <a:latin typeface="Cambria" panose="02040503050406030204" pitchFamily="18" charset="0"/>
              </a:rPr>
              <a:t>Identifiers used in a function prototype can be reused elsewhere in the program without ambiguity.</a:t>
            </a:r>
          </a:p>
        </p:txBody>
      </p:sp>
    </p:spTree>
    <p:extLst>
      <p:ext uri="{BB962C8B-B14F-4D97-AF65-F5344CB8AC3E}">
        <p14:creationId xmlns:p14="http://schemas.microsoft.com/office/powerpoint/2010/main" val="188280896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6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248650" cy="6373487"/>
          </a:xfrm>
          <a:prstGeom prst="rect">
            <a:avLst/>
          </a:prstGeom>
          <a:noFill/>
          <a:ln>
            <a:noFill/>
          </a:ln>
        </p:spPr>
      </p:pic>
    </p:spTree>
    <p:extLst>
      <p:ext uri="{BB962C8B-B14F-4D97-AF65-F5344CB8AC3E}">
        <p14:creationId xmlns:p14="http://schemas.microsoft.com/office/powerpoint/2010/main" val="55720876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6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248649" cy="6373486"/>
          </a:xfrm>
          <a:prstGeom prst="rect">
            <a:avLst/>
          </a:prstGeom>
          <a:noFill/>
          <a:ln>
            <a:noFill/>
          </a:ln>
        </p:spPr>
      </p:pic>
    </p:spTree>
    <p:extLst>
      <p:ext uri="{BB962C8B-B14F-4D97-AF65-F5344CB8AC3E}">
        <p14:creationId xmlns:p14="http://schemas.microsoft.com/office/powerpoint/2010/main" val="20478219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0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50" cy="6314610"/>
          </a:xfrm>
          <a:prstGeom prst="rect">
            <a:avLst/>
          </a:prstGeom>
          <a:noFill/>
          <a:ln>
            <a:noFill/>
          </a:ln>
        </p:spPr>
      </p:pic>
    </p:spTree>
    <p:extLst>
      <p:ext uri="{BB962C8B-B14F-4D97-AF65-F5344CB8AC3E}">
        <p14:creationId xmlns:p14="http://schemas.microsoft.com/office/powerpoint/2010/main" val="76256867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5.13  </a:t>
            </a:r>
            <a:r>
              <a:rPr lang="en-US" smtClean="0">
                <a:solidFill>
                  <a:srgbClr val="3380E6"/>
                </a:solidFill>
                <a:latin typeface="Arial"/>
              </a:rPr>
              <a:t>Scope Rules (Cont.)</a:t>
            </a:r>
          </a:p>
        </p:txBody>
      </p:sp>
      <p:sp>
        <p:nvSpPr>
          <p:cNvPr id="165891" name="Text Placeholder 2"/>
          <p:cNvSpPr>
            <a:spLocks noGrp="1"/>
          </p:cNvSpPr>
          <p:nvPr>
            <p:ph type="body" idx="1"/>
          </p:nvPr>
        </p:nvSpPr>
        <p:spPr/>
        <p:txBody>
          <a:bodyPr>
            <a:normAutofit/>
          </a:bodyPr>
          <a:lstStyle/>
          <a:p>
            <a:pPr eaLnBrk="1" hangingPunct="1">
              <a:lnSpc>
                <a:spcPct val="90000"/>
              </a:lnSpc>
            </a:pPr>
            <a:r>
              <a:rPr lang="en-US" altLang="en-US" sz="2500" dirty="0" smtClean="0">
                <a:solidFill>
                  <a:srgbClr val="000000"/>
                </a:solidFill>
                <a:latin typeface="Cambria" panose="02040503050406030204" pitchFamily="18" charset="0"/>
              </a:rPr>
              <a:t>Figure 5.16 demonstrates scoping issues with global variables, automatic local variables, and </a:t>
            </a:r>
            <a:r>
              <a:rPr lang="en-US" altLang="en-US" sz="2500" dirty="0" smtClean="0">
                <a:solidFill>
                  <a:srgbClr val="000000"/>
                </a:solidFill>
                <a:latin typeface="Consolas" panose="020B0609020204030204" pitchFamily="49" charset="0"/>
              </a:rPr>
              <a:t>static</a:t>
            </a:r>
            <a:r>
              <a:rPr lang="en-US" altLang="en-US" sz="2500" dirty="0" smtClean="0">
                <a:solidFill>
                  <a:srgbClr val="000000"/>
                </a:solidFill>
                <a:latin typeface="Cambria" panose="02040503050406030204" pitchFamily="18" charset="0"/>
              </a:rPr>
              <a:t> local variables. </a:t>
            </a:r>
          </a:p>
          <a:p>
            <a:pPr eaLnBrk="1" hangingPunct="1">
              <a:lnSpc>
                <a:spcPct val="90000"/>
              </a:lnSpc>
            </a:pPr>
            <a:r>
              <a:rPr lang="en-US" altLang="en-US" sz="2500" dirty="0" smtClean="0">
                <a:solidFill>
                  <a:srgbClr val="000000"/>
                </a:solidFill>
                <a:latin typeface="Cambria" panose="02040503050406030204" pitchFamily="18" charset="0"/>
              </a:rPr>
              <a:t>A global variable </a:t>
            </a:r>
            <a:r>
              <a:rPr lang="en-US" altLang="en-US" sz="2500" dirty="0" smtClean="0">
                <a:solidFill>
                  <a:srgbClr val="000000"/>
                </a:solidFill>
                <a:latin typeface="Consolas" panose="020B0609020204030204" pitchFamily="49" charset="0"/>
              </a:rPr>
              <a:t>x</a:t>
            </a:r>
            <a:r>
              <a:rPr lang="en-US" altLang="en-US" sz="2500" dirty="0" smtClean="0">
                <a:solidFill>
                  <a:srgbClr val="000000"/>
                </a:solidFill>
                <a:latin typeface="Cambria" panose="02040503050406030204" pitchFamily="18" charset="0"/>
              </a:rPr>
              <a:t> is defined and initialized to 1. </a:t>
            </a:r>
          </a:p>
          <a:p>
            <a:pPr eaLnBrk="1" hangingPunct="1">
              <a:lnSpc>
                <a:spcPct val="90000"/>
              </a:lnSpc>
            </a:pPr>
            <a:r>
              <a:rPr lang="en-US" altLang="en-US" sz="2500" dirty="0" smtClean="0">
                <a:solidFill>
                  <a:srgbClr val="000000"/>
                </a:solidFill>
                <a:latin typeface="Cambria" panose="02040503050406030204" pitchFamily="18" charset="0"/>
              </a:rPr>
              <a:t>This global variable is hidden in any block (or function) in which a variable named </a:t>
            </a:r>
            <a:r>
              <a:rPr lang="en-US" altLang="en-US" sz="2500" dirty="0" smtClean="0">
                <a:solidFill>
                  <a:srgbClr val="000000"/>
                </a:solidFill>
                <a:latin typeface="Consolas" panose="020B0609020204030204" pitchFamily="49" charset="0"/>
              </a:rPr>
              <a:t>x</a:t>
            </a:r>
            <a:r>
              <a:rPr lang="en-US" altLang="en-US" sz="2500" dirty="0" smtClean="0">
                <a:solidFill>
                  <a:srgbClr val="000000"/>
                </a:solidFill>
                <a:latin typeface="Cambria" panose="02040503050406030204" pitchFamily="18" charset="0"/>
              </a:rPr>
              <a:t> is defined. </a:t>
            </a:r>
          </a:p>
          <a:p>
            <a:pPr eaLnBrk="1" hangingPunct="1">
              <a:lnSpc>
                <a:spcPct val="90000"/>
              </a:lnSpc>
            </a:pPr>
            <a:r>
              <a:rPr lang="en-US" altLang="en-US" sz="2500" dirty="0" smtClean="0">
                <a:solidFill>
                  <a:srgbClr val="000000"/>
                </a:solidFill>
                <a:latin typeface="Cambria" panose="02040503050406030204" pitchFamily="18" charset="0"/>
              </a:rPr>
              <a:t>In </a:t>
            </a:r>
            <a:r>
              <a:rPr lang="en-US" altLang="en-US" sz="2500" dirty="0" smtClean="0">
                <a:solidFill>
                  <a:srgbClr val="000000"/>
                </a:solidFill>
                <a:latin typeface="Consolas" panose="020B0609020204030204" pitchFamily="49" charset="0"/>
              </a:rPr>
              <a:t>main</a:t>
            </a:r>
            <a:r>
              <a:rPr lang="en-US" altLang="en-US" sz="2500" dirty="0" smtClean="0">
                <a:solidFill>
                  <a:srgbClr val="000000"/>
                </a:solidFill>
                <a:latin typeface="Cambria" panose="02040503050406030204" pitchFamily="18" charset="0"/>
              </a:rPr>
              <a:t>, a local variable </a:t>
            </a:r>
            <a:r>
              <a:rPr lang="en-US" altLang="en-US" sz="2500" dirty="0" smtClean="0">
                <a:solidFill>
                  <a:srgbClr val="000000"/>
                </a:solidFill>
                <a:latin typeface="Consolas" panose="020B0609020204030204" pitchFamily="49" charset="0"/>
              </a:rPr>
              <a:t>x</a:t>
            </a:r>
            <a:r>
              <a:rPr lang="en-US" altLang="en-US" sz="2500" dirty="0" smtClean="0">
                <a:solidFill>
                  <a:srgbClr val="000000"/>
                </a:solidFill>
                <a:latin typeface="Cambria" panose="02040503050406030204" pitchFamily="18" charset="0"/>
              </a:rPr>
              <a:t> is defined and initialized to 5</a:t>
            </a:r>
          </a:p>
          <a:p>
            <a:pPr eaLnBrk="1" hangingPunct="1">
              <a:lnSpc>
                <a:spcPct val="90000"/>
              </a:lnSpc>
            </a:pPr>
            <a:r>
              <a:rPr lang="en-US" altLang="en-US" sz="2500" dirty="0" smtClean="0">
                <a:solidFill>
                  <a:srgbClr val="000000"/>
                </a:solidFill>
                <a:latin typeface="Cambria" panose="02040503050406030204" pitchFamily="18" charset="0"/>
              </a:rPr>
              <a:t>This variable is then printed to show that the global </a:t>
            </a:r>
            <a:r>
              <a:rPr lang="en-US" altLang="en-US" sz="2500" dirty="0" smtClean="0">
                <a:solidFill>
                  <a:srgbClr val="000000"/>
                </a:solidFill>
                <a:latin typeface="Consolas" panose="020B0609020204030204" pitchFamily="49" charset="0"/>
              </a:rPr>
              <a:t>x</a:t>
            </a:r>
            <a:r>
              <a:rPr lang="en-US" altLang="en-US" sz="2500" dirty="0" smtClean="0">
                <a:solidFill>
                  <a:srgbClr val="000000"/>
                </a:solidFill>
                <a:latin typeface="Cambria" panose="02040503050406030204" pitchFamily="18" charset="0"/>
              </a:rPr>
              <a:t> is hidden in </a:t>
            </a:r>
            <a:r>
              <a:rPr lang="en-US" altLang="en-US" sz="2500" dirty="0" smtClean="0">
                <a:solidFill>
                  <a:srgbClr val="000000"/>
                </a:solidFill>
                <a:latin typeface="Consolas" panose="020B0609020204030204" pitchFamily="49" charset="0"/>
              </a:rPr>
              <a:t>main</a:t>
            </a:r>
            <a:r>
              <a:rPr lang="en-US" altLang="en-US" sz="2500" dirty="0" smtClean="0">
                <a:solidFill>
                  <a:srgbClr val="000000"/>
                </a:solidFill>
                <a:latin typeface="Cambria" panose="02040503050406030204" pitchFamily="18" charset="0"/>
              </a:rPr>
              <a:t>. </a:t>
            </a:r>
          </a:p>
          <a:p>
            <a:pPr eaLnBrk="1" hangingPunct="1">
              <a:lnSpc>
                <a:spcPct val="90000"/>
              </a:lnSpc>
            </a:pPr>
            <a:r>
              <a:rPr lang="en-US" altLang="en-US" sz="2500" dirty="0" smtClean="0">
                <a:solidFill>
                  <a:srgbClr val="000000"/>
                </a:solidFill>
                <a:latin typeface="Cambria" panose="02040503050406030204" pitchFamily="18" charset="0"/>
              </a:rPr>
              <a:t>Next, a new block is defined in </a:t>
            </a:r>
            <a:r>
              <a:rPr lang="en-US" altLang="en-US" sz="2500" dirty="0" smtClean="0">
                <a:solidFill>
                  <a:srgbClr val="000000"/>
                </a:solidFill>
                <a:latin typeface="Consolas" panose="020B0609020204030204" pitchFamily="49" charset="0"/>
              </a:rPr>
              <a:t>main</a:t>
            </a:r>
            <a:r>
              <a:rPr lang="en-US" altLang="en-US" sz="2500" dirty="0" smtClean="0">
                <a:solidFill>
                  <a:srgbClr val="000000"/>
                </a:solidFill>
                <a:latin typeface="Cambria" panose="02040503050406030204" pitchFamily="18" charset="0"/>
              </a:rPr>
              <a:t> with another local variable </a:t>
            </a:r>
            <a:r>
              <a:rPr lang="en-US" altLang="en-US" sz="2500" dirty="0" smtClean="0">
                <a:solidFill>
                  <a:srgbClr val="000000"/>
                </a:solidFill>
                <a:latin typeface="Consolas" panose="020B0609020204030204" pitchFamily="49" charset="0"/>
              </a:rPr>
              <a:t>x</a:t>
            </a:r>
            <a:r>
              <a:rPr lang="en-US" altLang="en-US" sz="2500" dirty="0" smtClean="0">
                <a:solidFill>
                  <a:srgbClr val="000000"/>
                </a:solidFill>
                <a:latin typeface="Cambria" panose="02040503050406030204" pitchFamily="18" charset="0"/>
              </a:rPr>
              <a:t> initialized to 7 </a:t>
            </a:r>
          </a:p>
        </p:txBody>
      </p:sp>
    </p:spTree>
    <p:extLst>
      <p:ext uri="{BB962C8B-B14F-4D97-AF65-F5344CB8AC3E}">
        <p14:creationId xmlns:p14="http://schemas.microsoft.com/office/powerpoint/2010/main" val="260263046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5.13  </a:t>
            </a:r>
            <a:r>
              <a:rPr lang="en-US" smtClean="0">
                <a:solidFill>
                  <a:srgbClr val="3380E6"/>
                </a:solidFill>
                <a:latin typeface="Arial"/>
              </a:rPr>
              <a:t>Scope Rules (Cont.)</a:t>
            </a:r>
          </a:p>
        </p:txBody>
      </p:sp>
      <p:sp>
        <p:nvSpPr>
          <p:cNvPr id="166915" name="Text Placeholder 2"/>
          <p:cNvSpPr>
            <a:spLocks noGrp="1"/>
          </p:cNvSpPr>
          <p:nvPr>
            <p:ph type="body" idx="1"/>
          </p:nvPr>
        </p:nvSpPr>
        <p:spPr/>
        <p:txBody>
          <a:bodyPr>
            <a:normAutofit lnSpcReduction="10000"/>
          </a:bodyPr>
          <a:lstStyle/>
          <a:p>
            <a:pPr eaLnBrk="1" hangingPunct="1">
              <a:lnSpc>
                <a:spcPct val="90000"/>
              </a:lnSpc>
            </a:pPr>
            <a:r>
              <a:rPr lang="en-US" altLang="en-US" sz="2500" dirty="0" smtClean="0">
                <a:solidFill>
                  <a:srgbClr val="000000"/>
                </a:solidFill>
                <a:latin typeface="Cambria" panose="02040503050406030204" pitchFamily="18" charset="0"/>
              </a:rPr>
              <a:t>This variable is printed to show that it hides </a:t>
            </a:r>
            <a:r>
              <a:rPr lang="en-US" altLang="en-US" sz="2500" dirty="0" smtClean="0">
                <a:solidFill>
                  <a:srgbClr val="000000"/>
                </a:solidFill>
                <a:latin typeface="Consolas" panose="020B0609020204030204" pitchFamily="49" charset="0"/>
              </a:rPr>
              <a:t>x</a:t>
            </a:r>
            <a:r>
              <a:rPr lang="en-US" altLang="en-US" sz="2500" dirty="0" smtClean="0">
                <a:solidFill>
                  <a:srgbClr val="000000"/>
                </a:solidFill>
                <a:latin typeface="Cambria" panose="02040503050406030204" pitchFamily="18" charset="0"/>
              </a:rPr>
              <a:t> in the outer block of </a:t>
            </a:r>
            <a:r>
              <a:rPr lang="en-US" altLang="en-US" sz="2500" dirty="0" smtClean="0">
                <a:solidFill>
                  <a:srgbClr val="000000"/>
                </a:solidFill>
                <a:latin typeface="Consolas" panose="020B0609020204030204" pitchFamily="49" charset="0"/>
              </a:rPr>
              <a:t>main</a:t>
            </a:r>
            <a:r>
              <a:rPr lang="en-US" altLang="en-US" sz="2500" dirty="0" smtClean="0">
                <a:solidFill>
                  <a:srgbClr val="000000"/>
                </a:solidFill>
                <a:latin typeface="Cambria" panose="02040503050406030204" pitchFamily="18" charset="0"/>
              </a:rPr>
              <a:t>. </a:t>
            </a:r>
          </a:p>
          <a:p>
            <a:pPr eaLnBrk="1" hangingPunct="1">
              <a:lnSpc>
                <a:spcPct val="90000"/>
              </a:lnSpc>
            </a:pPr>
            <a:r>
              <a:rPr lang="en-US" altLang="en-US" sz="2500" dirty="0" smtClean="0">
                <a:solidFill>
                  <a:srgbClr val="000000"/>
                </a:solidFill>
                <a:latin typeface="Cambria" panose="02040503050406030204" pitchFamily="18" charset="0"/>
              </a:rPr>
              <a:t>The variable </a:t>
            </a:r>
            <a:r>
              <a:rPr lang="en-US" altLang="en-US" sz="2500" dirty="0" smtClean="0">
                <a:solidFill>
                  <a:srgbClr val="000000"/>
                </a:solidFill>
                <a:latin typeface="Consolas" panose="020B0609020204030204" pitchFamily="49" charset="0"/>
              </a:rPr>
              <a:t>x</a:t>
            </a:r>
            <a:r>
              <a:rPr lang="en-US" altLang="en-US" sz="2500" dirty="0" smtClean="0">
                <a:solidFill>
                  <a:srgbClr val="000000"/>
                </a:solidFill>
                <a:latin typeface="Cambria" panose="02040503050406030204" pitchFamily="18" charset="0"/>
              </a:rPr>
              <a:t> with value 7 is automatically destroyed when the block is exited, and the local variable </a:t>
            </a:r>
            <a:r>
              <a:rPr lang="en-US" altLang="en-US" sz="2500" dirty="0" smtClean="0">
                <a:solidFill>
                  <a:srgbClr val="000000"/>
                </a:solidFill>
                <a:latin typeface="Consolas" panose="020B0609020204030204" pitchFamily="49" charset="0"/>
              </a:rPr>
              <a:t>x</a:t>
            </a:r>
            <a:r>
              <a:rPr lang="en-US" altLang="en-US" sz="2500" dirty="0" smtClean="0">
                <a:solidFill>
                  <a:srgbClr val="000000"/>
                </a:solidFill>
                <a:latin typeface="Cambria" panose="02040503050406030204" pitchFamily="18" charset="0"/>
              </a:rPr>
              <a:t> in the outer block of </a:t>
            </a:r>
            <a:r>
              <a:rPr lang="en-US" altLang="en-US" sz="2500" dirty="0" smtClean="0">
                <a:solidFill>
                  <a:srgbClr val="000000"/>
                </a:solidFill>
                <a:latin typeface="Consolas" panose="020B0609020204030204" pitchFamily="49" charset="0"/>
              </a:rPr>
              <a:t>main</a:t>
            </a:r>
            <a:r>
              <a:rPr lang="en-US" altLang="en-US" sz="2500" dirty="0" smtClean="0">
                <a:solidFill>
                  <a:srgbClr val="000000"/>
                </a:solidFill>
                <a:latin typeface="Cambria" panose="02040503050406030204" pitchFamily="18" charset="0"/>
              </a:rPr>
              <a:t> is printed again to show that it’s no longer hidden. </a:t>
            </a:r>
          </a:p>
          <a:p>
            <a:pPr eaLnBrk="1" hangingPunct="1">
              <a:lnSpc>
                <a:spcPct val="90000"/>
              </a:lnSpc>
            </a:pPr>
            <a:r>
              <a:rPr lang="en-US" altLang="en-US" sz="2500" dirty="0" smtClean="0">
                <a:solidFill>
                  <a:srgbClr val="000000"/>
                </a:solidFill>
                <a:latin typeface="Cambria" panose="02040503050406030204" pitchFamily="18" charset="0"/>
              </a:rPr>
              <a:t>The program defines three functions that each take no arguments and return nothing. </a:t>
            </a:r>
          </a:p>
          <a:p>
            <a:pPr eaLnBrk="1" hangingPunct="1">
              <a:lnSpc>
                <a:spcPct val="90000"/>
              </a:lnSpc>
            </a:pPr>
            <a:r>
              <a:rPr lang="en-US" altLang="en-US" sz="2500" dirty="0" smtClean="0">
                <a:solidFill>
                  <a:srgbClr val="000000"/>
                </a:solidFill>
                <a:latin typeface="Cambria" panose="02040503050406030204" pitchFamily="18" charset="0"/>
              </a:rPr>
              <a:t>Function </a:t>
            </a:r>
            <a:r>
              <a:rPr lang="en-US" altLang="en-US" sz="2500" dirty="0" err="1" smtClean="0">
                <a:solidFill>
                  <a:srgbClr val="000000"/>
                </a:solidFill>
                <a:latin typeface="Consolas" panose="020B0609020204030204" pitchFamily="49" charset="0"/>
              </a:rPr>
              <a:t>useLocal</a:t>
            </a:r>
            <a:r>
              <a:rPr lang="en-US" altLang="en-US" sz="2500" dirty="0" smtClean="0">
                <a:solidFill>
                  <a:srgbClr val="000000"/>
                </a:solidFill>
                <a:latin typeface="Cambria" panose="02040503050406030204" pitchFamily="18" charset="0"/>
              </a:rPr>
              <a:t> defines an automatic variable </a:t>
            </a:r>
            <a:r>
              <a:rPr lang="en-US" altLang="en-US" sz="2500" dirty="0" smtClean="0">
                <a:solidFill>
                  <a:srgbClr val="000000"/>
                </a:solidFill>
                <a:latin typeface="Consolas" panose="020B0609020204030204" pitchFamily="49" charset="0"/>
              </a:rPr>
              <a:t>x</a:t>
            </a:r>
            <a:r>
              <a:rPr lang="en-US" altLang="en-US" sz="2500" dirty="0" smtClean="0">
                <a:solidFill>
                  <a:srgbClr val="000000"/>
                </a:solidFill>
                <a:latin typeface="Cambria" panose="02040503050406030204" pitchFamily="18" charset="0"/>
              </a:rPr>
              <a:t> and initializes it to 25 </a:t>
            </a:r>
          </a:p>
          <a:p>
            <a:pPr eaLnBrk="1" hangingPunct="1">
              <a:lnSpc>
                <a:spcPct val="90000"/>
              </a:lnSpc>
            </a:pPr>
            <a:r>
              <a:rPr lang="en-US" altLang="en-US" sz="2500" dirty="0" smtClean="0">
                <a:solidFill>
                  <a:srgbClr val="000000"/>
                </a:solidFill>
                <a:latin typeface="Cambria" panose="02040503050406030204" pitchFamily="18" charset="0"/>
              </a:rPr>
              <a:t>When </a:t>
            </a:r>
            <a:r>
              <a:rPr lang="en-US" altLang="en-US" sz="2500" dirty="0" err="1" smtClean="0">
                <a:solidFill>
                  <a:srgbClr val="000000"/>
                </a:solidFill>
                <a:latin typeface="Consolas" panose="020B0609020204030204" pitchFamily="49" charset="0"/>
              </a:rPr>
              <a:t>useLocal</a:t>
            </a:r>
            <a:r>
              <a:rPr lang="en-US" altLang="en-US" sz="2500" dirty="0" smtClean="0">
                <a:solidFill>
                  <a:srgbClr val="000000"/>
                </a:solidFill>
                <a:latin typeface="Cambria" panose="02040503050406030204" pitchFamily="18" charset="0"/>
              </a:rPr>
              <a:t> is called, the variable is printed, incremented, and printed again before exiting the function. </a:t>
            </a:r>
          </a:p>
        </p:txBody>
      </p:sp>
    </p:spTree>
    <p:extLst>
      <p:ext uri="{BB962C8B-B14F-4D97-AF65-F5344CB8AC3E}">
        <p14:creationId xmlns:p14="http://schemas.microsoft.com/office/powerpoint/2010/main" val="275865103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5.13  </a:t>
            </a:r>
            <a:r>
              <a:rPr lang="en-US" smtClean="0">
                <a:solidFill>
                  <a:srgbClr val="3380E6"/>
                </a:solidFill>
                <a:latin typeface="Arial"/>
              </a:rPr>
              <a:t>Scope Rules (Cont.)</a:t>
            </a:r>
          </a:p>
        </p:txBody>
      </p:sp>
      <p:sp>
        <p:nvSpPr>
          <p:cNvPr id="167939" name="Text Placeholder 2"/>
          <p:cNvSpPr>
            <a:spLocks noGrp="1"/>
          </p:cNvSpPr>
          <p:nvPr>
            <p:ph type="body" idx="1"/>
          </p:nvPr>
        </p:nvSpPr>
        <p:spPr/>
        <p:txBody>
          <a:bodyPr>
            <a:normAutofit lnSpcReduction="10000"/>
          </a:bodyPr>
          <a:lstStyle/>
          <a:p>
            <a:pPr eaLnBrk="1" hangingPunct="1">
              <a:lnSpc>
                <a:spcPct val="90000"/>
              </a:lnSpc>
            </a:pPr>
            <a:r>
              <a:rPr lang="en-US" altLang="en-US" sz="2500" dirty="0" smtClean="0">
                <a:solidFill>
                  <a:srgbClr val="000000"/>
                </a:solidFill>
                <a:latin typeface="Cambria" panose="02040503050406030204" pitchFamily="18" charset="0"/>
              </a:rPr>
              <a:t>Each time this function is called, automatic variable </a:t>
            </a:r>
            <a:r>
              <a:rPr lang="en-US" altLang="en-US" sz="2500" dirty="0" smtClean="0">
                <a:solidFill>
                  <a:srgbClr val="000000"/>
                </a:solidFill>
                <a:latin typeface="Consolas" panose="020B0609020204030204" pitchFamily="49" charset="0"/>
              </a:rPr>
              <a:t>x</a:t>
            </a:r>
            <a:r>
              <a:rPr lang="en-US" altLang="en-US" sz="2500" dirty="0" smtClean="0">
                <a:solidFill>
                  <a:srgbClr val="000000"/>
                </a:solidFill>
                <a:latin typeface="Cambria" panose="02040503050406030204" pitchFamily="18" charset="0"/>
              </a:rPr>
              <a:t> is reinitialized to 25. </a:t>
            </a:r>
          </a:p>
          <a:p>
            <a:pPr eaLnBrk="1" hangingPunct="1">
              <a:lnSpc>
                <a:spcPct val="90000"/>
              </a:lnSpc>
            </a:pPr>
            <a:r>
              <a:rPr lang="en-US" altLang="en-US" sz="2500" dirty="0" smtClean="0">
                <a:solidFill>
                  <a:srgbClr val="000000"/>
                </a:solidFill>
                <a:latin typeface="Cambria" panose="02040503050406030204" pitchFamily="18" charset="0"/>
              </a:rPr>
              <a:t>Function </a:t>
            </a:r>
            <a:r>
              <a:rPr lang="en-US" altLang="en-US" sz="2500" dirty="0" err="1" smtClean="0">
                <a:solidFill>
                  <a:srgbClr val="000000"/>
                </a:solidFill>
                <a:latin typeface="Consolas" panose="020B0609020204030204" pitchFamily="49" charset="0"/>
              </a:rPr>
              <a:t>useStaticLocal</a:t>
            </a:r>
            <a:r>
              <a:rPr lang="en-US" altLang="en-US" sz="2500" dirty="0" smtClean="0">
                <a:solidFill>
                  <a:srgbClr val="000000"/>
                </a:solidFill>
                <a:latin typeface="Cambria" panose="02040503050406030204" pitchFamily="18" charset="0"/>
              </a:rPr>
              <a:t> defines a </a:t>
            </a:r>
            <a:r>
              <a:rPr lang="en-US" altLang="en-US" sz="2500" dirty="0" smtClean="0">
                <a:solidFill>
                  <a:srgbClr val="000000"/>
                </a:solidFill>
                <a:latin typeface="Consolas" panose="020B0609020204030204" pitchFamily="49" charset="0"/>
              </a:rPr>
              <a:t>static</a:t>
            </a:r>
            <a:r>
              <a:rPr lang="en-US" altLang="en-US" sz="2500" dirty="0" smtClean="0">
                <a:solidFill>
                  <a:srgbClr val="000000"/>
                </a:solidFill>
                <a:latin typeface="Cambria" panose="02040503050406030204" pitchFamily="18" charset="0"/>
              </a:rPr>
              <a:t> variable </a:t>
            </a:r>
            <a:r>
              <a:rPr lang="en-US" altLang="en-US" sz="2500" dirty="0" smtClean="0">
                <a:solidFill>
                  <a:srgbClr val="000000"/>
                </a:solidFill>
                <a:latin typeface="Consolas" panose="020B0609020204030204" pitchFamily="49" charset="0"/>
              </a:rPr>
              <a:t>x</a:t>
            </a:r>
            <a:r>
              <a:rPr lang="en-US" altLang="en-US" sz="2500" dirty="0" smtClean="0">
                <a:solidFill>
                  <a:srgbClr val="000000"/>
                </a:solidFill>
                <a:latin typeface="Cambria" panose="02040503050406030204" pitchFamily="18" charset="0"/>
              </a:rPr>
              <a:t> and initializes it to 50</a:t>
            </a:r>
          </a:p>
          <a:p>
            <a:pPr eaLnBrk="1" hangingPunct="1">
              <a:lnSpc>
                <a:spcPct val="90000"/>
              </a:lnSpc>
            </a:pPr>
            <a:r>
              <a:rPr lang="en-US" altLang="en-US" sz="2500" dirty="0" smtClean="0">
                <a:solidFill>
                  <a:srgbClr val="000000"/>
                </a:solidFill>
                <a:latin typeface="Cambria" panose="02040503050406030204" pitchFamily="18" charset="0"/>
              </a:rPr>
              <a:t>Local variables declared as </a:t>
            </a:r>
            <a:r>
              <a:rPr lang="en-US" altLang="en-US" sz="2500" dirty="0" smtClean="0">
                <a:solidFill>
                  <a:srgbClr val="000000"/>
                </a:solidFill>
                <a:latin typeface="Consolas" panose="020B0609020204030204" pitchFamily="49" charset="0"/>
              </a:rPr>
              <a:t>static</a:t>
            </a:r>
            <a:r>
              <a:rPr lang="en-US" altLang="en-US" sz="2500" dirty="0" smtClean="0">
                <a:solidFill>
                  <a:srgbClr val="000000"/>
                </a:solidFill>
                <a:latin typeface="Cambria" panose="02040503050406030204" pitchFamily="18" charset="0"/>
              </a:rPr>
              <a:t> retain their values even when they’re out of scope. </a:t>
            </a:r>
          </a:p>
          <a:p>
            <a:pPr eaLnBrk="1" hangingPunct="1">
              <a:lnSpc>
                <a:spcPct val="90000"/>
              </a:lnSpc>
            </a:pPr>
            <a:r>
              <a:rPr lang="en-US" altLang="en-US" sz="2500" dirty="0" smtClean="0">
                <a:solidFill>
                  <a:srgbClr val="000000"/>
                </a:solidFill>
                <a:latin typeface="Cambria" panose="02040503050406030204" pitchFamily="18" charset="0"/>
              </a:rPr>
              <a:t>When </a:t>
            </a:r>
            <a:r>
              <a:rPr lang="en-US" altLang="en-US" sz="2500" dirty="0" err="1" smtClean="0">
                <a:solidFill>
                  <a:srgbClr val="000000"/>
                </a:solidFill>
                <a:latin typeface="Consolas" panose="020B0609020204030204" pitchFamily="49" charset="0"/>
              </a:rPr>
              <a:t>useStaticLocal</a:t>
            </a:r>
            <a:r>
              <a:rPr lang="en-US" altLang="en-US" sz="2500" dirty="0" smtClean="0">
                <a:solidFill>
                  <a:srgbClr val="000000"/>
                </a:solidFill>
                <a:latin typeface="Cambria" panose="02040503050406030204" pitchFamily="18" charset="0"/>
              </a:rPr>
              <a:t> is called, </a:t>
            </a:r>
            <a:r>
              <a:rPr lang="en-US" altLang="en-US" sz="2500" dirty="0" smtClean="0">
                <a:solidFill>
                  <a:srgbClr val="000000"/>
                </a:solidFill>
                <a:latin typeface="Consolas" panose="020B0609020204030204" pitchFamily="49" charset="0"/>
              </a:rPr>
              <a:t>x</a:t>
            </a:r>
            <a:r>
              <a:rPr lang="en-US" altLang="en-US" sz="2500" dirty="0" smtClean="0">
                <a:solidFill>
                  <a:srgbClr val="000000"/>
                </a:solidFill>
                <a:latin typeface="Cambria" panose="02040503050406030204" pitchFamily="18" charset="0"/>
              </a:rPr>
              <a:t> is printed, incremented, and printed again before exiting the function. </a:t>
            </a:r>
          </a:p>
          <a:p>
            <a:pPr eaLnBrk="1" hangingPunct="1">
              <a:lnSpc>
                <a:spcPct val="90000"/>
              </a:lnSpc>
            </a:pPr>
            <a:r>
              <a:rPr lang="en-US" altLang="en-US" sz="2500" dirty="0" smtClean="0">
                <a:solidFill>
                  <a:srgbClr val="000000"/>
                </a:solidFill>
                <a:latin typeface="Cambria" panose="02040503050406030204" pitchFamily="18" charset="0"/>
              </a:rPr>
              <a:t>In the next call to this function, </a:t>
            </a:r>
            <a:r>
              <a:rPr lang="en-US" altLang="en-US" sz="2500" dirty="0" smtClean="0">
                <a:solidFill>
                  <a:srgbClr val="000000"/>
                </a:solidFill>
                <a:latin typeface="Consolas" panose="020B0609020204030204" pitchFamily="49" charset="0"/>
              </a:rPr>
              <a:t>static</a:t>
            </a:r>
            <a:r>
              <a:rPr lang="en-US" altLang="en-US" sz="2500" dirty="0" smtClean="0">
                <a:solidFill>
                  <a:srgbClr val="000000"/>
                </a:solidFill>
                <a:latin typeface="Cambria" panose="02040503050406030204" pitchFamily="18" charset="0"/>
              </a:rPr>
              <a:t> local variable </a:t>
            </a:r>
            <a:r>
              <a:rPr lang="en-US" altLang="en-US" sz="2500" dirty="0" smtClean="0">
                <a:solidFill>
                  <a:srgbClr val="000000"/>
                </a:solidFill>
                <a:latin typeface="Consolas" panose="020B0609020204030204" pitchFamily="49" charset="0"/>
              </a:rPr>
              <a:t>x</a:t>
            </a:r>
            <a:r>
              <a:rPr lang="en-US" altLang="en-US" sz="2500" dirty="0" smtClean="0">
                <a:solidFill>
                  <a:srgbClr val="000000"/>
                </a:solidFill>
                <a:latin typeface="Cambria" panose="02040503050406030204" pitchFamily="18" charset="0"/>
              </a:rPr>
              <a:t> will contain the value 51. </a:t>
            </a:r>
          </a:p>
          <a:p>
            <a:pPr eaLnBrk="1" hangingPunct="1">
              <a:lnSpc>
                <a:spcPct val="90000"/>
              </a:lnSpc>
            </a:pPr>
            <a:r>
              <a:rPr lang="en-US" altLang="en-US" sz="2500" dirty="0" smtClean="0">
                <a:solidFill>
                  <a:srgbClr val="000000"/>
                </a:solidFill>
                <a:latin typeface="Cambria" panose="02040503050406030204" pitchFamily="18" charset="0"/>
              </a:rPr>
              <a:t>Function </a:t>
            </a:r>
            <a:r>
              <a:rPr lang="en-US" altLang="en-US" sz="2500" dirty="0" err="1" smtClean="0">
                <a:solidFill>
                  <a:srgbClr val="000000"/>
                </a:solidFill>
                <a:latin typeface="Consolas" panose="020B0609020204030204" pitchFamily="49" charset="0"/>
              </a:rPr>
              <a:t>useGlobal</a:t>
            </a:r>
            <a:r>
              <a:rPr lang="en-US" altLang="en-US" sz="2500" dirty="0" smtClean="0">
                <a:solidFill>
                  <a:srgbClr val="000000"/>
                </a:solidFill>
                <a:latin typeface="Cambria" panose="02040503050406030204" pitchFamily="18" charset="0"/>
              </a:rPr>
              <a:t> does not define any variables. </a:t>
            </a:r>
          </a:p>
        </p:txBody>
      </p:sp>
    </p:spTree>
    <p:extLst>
      <p:ext uri="{BB962C8B-B14F-4D97-AF65-F5344CB8AC3E}">
        <p14:creationId xmlns:p14="http://schemas.microsoft.com/office/powerpoint/2010/main" val="358923605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5.13  </a:t>
            </a:r>
            <a:r>
              <a:rPr lang="en-US" smtClean="0">
                <a:solidFill>
                  <a:srgbClr val="3380E6"/>
                </a:solidFill>
                <a:latin typeface="Arial"/>
              </a:rPr>
              <a:t>Scope Rules (Cont.)</a:t>
            </a:r>
          </a:p>
        </p:txBody>
      </p:sp>
      <p:sp>
        <p:nvSpPr>
          <p:cNvPr id="168963" name="Text Placeholder 2"/>
          <p:cNvSpPr>
            <a:spLocks noGrp="1"/>
          </p:cNvSpPr>
          <p:nvPr>
            <p:ph type="body" idx="1"/>
          </p:nvPr>
        </p:nvSpPr>
        <p:spPr/>
        <p:txBody>
          <a:bodyPr>
            <a:normAutofit fontScale="85000" lnSpcReduction="10000"/>
          </a:bodyPr>
          <a:lstStyle/>
          <a:p>
            <a:pPr eaLnBrk="1" hangingPunct="1">
              <a:lnSpc>
                <a:spcPct val="90000"/>
              </a:lnSpc>
            </a:pPr>
            <a:r>
              <a:rPr lang="en-US" altLang="en-US" dirty="0" smtClean="0">
                <a:solidFill>
                  <a:srgbClr val="000000"/>
                </a:solidFill>
                <a:latin typeface="Cambria" panose="02040503050406030204" pitchFamily="18" charset="0"/>
              </a:rPr>
              <a:t>Therefore, when it refers to variable </a:t>
            </a:r>
            <a:r>
              <a:rPr lang="en-US" altLang="en-US" dirty="0" smtClean="0">
                <a:solidFill>
                  <a:srgbClr val="000000"/>
                </a:solidFill>
                <a:latin typeface="Consolas" panose="020B0609020204030204" pitchFamily="49" charset="0"/>
              </a:rPr>
              <a:t>x</a:t>
            </a:r>
            <a:r>
              <a:rPr lang="en-US" altLang="en-US" dirty="0" smtClean="0">
                <a:solidFill>
                  <a:srgbClr val="000000"/>
                </a:solidFill>
                <a:latin typeface="Cambria" panose="02040503050406030204" pitchFamily="18" charset="0"/>
              </a:rPr>
              <a:t>, the global </a:t>
            </a:r>
            <a:r>
              <a:rPr lang="en-US" altLang="en-US" dirty="0" smtClean="0">
                <a:solidFill>
                  <a:srgbClr val="000000"/>
                </a:solidFill>
                <a:latin typeface="Consolas" panose="020B0609020204030204" pitchFamily="49" charset="0"/>
              </a:rPr>
              <a:t>x</a:t>
            </a:r>
            <a:r>
              <a:rPr lang="en-US" altLang="en-US" dirty="0" smtClean="0">
                <a:solidFill>
                  <a:srgbClr val="000000"/>
                </a:solidFill>
                <a:latin typeface="Cambria" panose="02040503050406030204" pitchFamily="18" charset="0"/>
              </a:rPr>
              <a:t> is used. </a:t>
            </a:r>
          </a:p>
          <a:p>
            <a:pPr eaLnBrk="1" hangingPunct="1">
              <a:lnSpc>
                <a:spcPct val="90000"/>
              </a:lnSpc>
            </a:pPr>
            <a:r>
              <a:rPr lang="en-US" altLang="en-US" dirty="0" smtClean="0">
                <a:solidFill>
                  <a:srgbClr val="000000"/>
                </a:solidFill>
                <a:latin typeface="Cambria" panose="02040503050406030204" pitchFamily="18" charset="0"/>
              </a:rPr>
              <a:t>When </a:t>
            </a:r>
            <a:r>
              <a:rPr lang="en-US" altLang="en-US" dirty="0" err="1" smtClean="0">
                <a:solidFill>
                  <a:srgbClr val="000000"/>
                </a:solidFill>
                <a:latin typeface="Consolas" panose="020B0609020204030204" pitchFamily="49" charset="0"/>
              </a:rPr>
              <a:t>useGlobal</a:t>
            </a:r>
            <a:r>
              <a:rPr lang="en-US" altLang="en-US" dirty="0" smtClean="0">
                <a:solidFill>
                  <a:srgbClr val="000000"/>
                </a:solidFill>
                <a:latin typeface="Cambria" panose="02040503050406030204" pitchFamily="18" charset="0"/>
              </a:rPr>
              <a:t> is called, the global variable is printed, multiplied by 10, and printed again before exiting the function. </a:t>
            </a:r>
          </a:p>
          <a:p>
            <a:pPr eaLnBrk="1" hangingPunct="1">
              <a:lnSpc>
                <a:spcPct val="90000"/>
              </a:lnSpc>
            </a:pPr>
            <a:r>
              <a:rPr lang="en-US" altLang="en-US" dirty="0" smtClean="0">
                <a:solidFill>
                  <a:srgbClr val="000000"/>
                </a:solidFill>
                <a:latin typeface="Cambria" panose="02040503050406030204" pitchFamily="18" charset="0"/>
              </a:rPr>
              <a:t>The next time function </a:t>
            </a:r>
            <a:r>
              <a:rPr lang="en-US" altLang="en-US" dirty="0" err="1" smtClean="0">
                <a:solidFill>
                  <a:srgbClr val="000000"/>
                </a:solidFill>
                <a:latin typeface="Consolas" panose="020B0609020204030204" pitchFamily="49" charset="0"/>
              </a:rPr>
              <a:t>useGlobal</a:t>
            </a:r>
            <a:r>
              <a:rPr lang="en-US" altLang="en-US" dirty="0" smtClean="0">
                <a:solidFill>
                  <a:srgbClr val="000000"/>
                </a:solidFill>
                <a:latin typeface="Cambria" panose="02040503050406030204" pitchFamily="18" charset="0"/>
              </a:rPr>
              <a:t> is called, the global variable still has its modified value, 10. </a:t>
            </a:r>
          </a:p>
          <a:p>
            <a:pPr eaLnBrk="1" hangingPunct="1">
              <a:lnSpc>
                <a:spcPct val="90000"/>
              </a:lnSpc>
            </a:pPr>
            <a:r>
              <a:rPr lang="en-US" altLang="en-US" dirty="0" smtClean="0">
                <a:solidFill>
                  <a:srgbClr val="000000"/>
                </a:solidFill>
                <a:latin typeface="Cambria" panose="02040503050406030204" pitchFamily="18" charset="0"/>
              </a:rPr>
              <a:t>Finally, the program prints the local variable </a:t>
            </a:r>
            <a:r>
              <a:rPr lang="en-US" altLang="en-US" dirty="0" smtClean="0">
                <a:solidFill>
                  <a:srgbClr val="000000"/>
                </a:solidFill>
                <a:latin typeface="Consolas" panose="020B0609020204030204" pitchFamily="49" charset="0"/>
              </a:rPr>
              <a:t>x</a:t>
            </a:r>
            <a:r>
              <a:rPr lang="en-US" altLang="en-US" dirty="0" smtClean="0">
                <a:solidFill>
                  <a:srgbClr val="000000"/>
                </a:solidFill>
                <a:latin typeface="Cambria" panose="02040503050406030204" pitchFamily="18" charset="0"/>
              </a:rPr>
              <a:t> in </a:t>
            </a:r>
            <a:r>
              <a:rPr lang="en-US" altLang="en-US" dirty="0" smtClean="0">
                <a:solidFill>
                  <a:srgbClr val="000000"/>
                </a:solidFill>
                <a:latin typeface="Consolas" panose="020B0609020204030204" pitchFamily="49" charset="0"/>
              </a:rPr>
              <a:t>main</a:t>
            </a:r>
            <a:r>
              <a:rPr lang="en-US" altLang="en-US" dirty="0" smtClean="0">
                <a:solidFill>
                  <a:srgbClr val="000000"/>
                </a:solidFill>
                <a:latin typeface="Cambria" panose="02040503050406030204" pitchFamily="18" charset="0"/>
              </a:rPr>
              <a:t> again to show that none of the function calls modified the value of </a:t>
            </a:r>
            <a:r>
              <a:rPr lang="en-US" altLang="en-US" dirty="0" smtClean="0">
                <a:solidFill>
                  <a:srgbClr val="000000"/>
                </a:solidFill>
                <a:latin typeface="Consolas" panose="020B0609020204030204" pitchFamily="49" charset="0"/>
              </a:rPr>
              <a:t>x</a:t>
            </a:r>
            <a:r>
              <a:rPr lang="en-US" altLang="en-US" dirty="0" smtClean="0">
                <a:solidFill>
                  <a:srgbClr val="000000"/>
                </a:solidFill>
                <a:latin typeface="Cambria" panose="02040503050406030204" pitchFamily="18" charset="0"/>
              </a:rPr>
              <a:t> because the functions all referred to variables in other scopes.</a:t>
            </a:r>
          </a:p>
        </p:txBody>
      </p:sp>
    </p:spTree>
    <p:extLst>
      <p:ext uri="{BB962C8B-B14F-4D97-AF65-F5344CB8AC3E}">
        <p14:creationId xmlns:p14="http://schemas.microsoft.com/office/powerpoint/2010/main" val="108628129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6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50" cy="6314610"/>
          </a:xfrm>
          <a:prstGeom prst="rect">
            <a:avLst/>
          </a:prstGeom>
          <a:noFill/>
          <a:ln>
            <a:noFill/>
          </a:ln>
        </p:spPr>
      </p:pic>
    </p:spTree>
    <p:extLst>
      <p:ext uri="{BB962C8B-B14F-4D97-AF65-F5344CB8AC3E}">
        <p14:creationId xmlns:p14="http://schemas.microsoft.com/office/powerpoint/2010/main" val="348614531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6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49" cy="6314609"/>
          </a:xfrm>
          <a:prstGeom prst="rect">
            <a:avLst/>
          </a:prstGeom>
          <a:noFill/>
          <a:ln>
            <a:noFill/>
          </a:ln>
        </p:spPr>
      </p:pic>
    </p:spTree>
    <p:extLst>
      <p:ext uri="{BB962C8B-B14F-4D97-AF65-F5344CB8AC3E}">
        <p14:creationId xmlns:p14="http://schemas.microsoft.com/office/powerpoint/2010/main" val="150428835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6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230881780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6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20050" cy="6196855"/>
          </a:xfrm>
          <a:prstGeom prst="rect">
            <a:avLst/>
          </a:prstGeom>
          <a:noFill/>
          <a:ln>
            <a:noFill/>
          </a:ln>
        </p:spPr>
      </p:pic>
    </p:spTree>
    <p:extLst>
      <p:ext uri="{BB962C8B-B14F-4D97-AF65-F5344CB8AC3E}">
        <p14:creationId xmlns:p14="http://schemas.microsoft.com/office/powerpoint/2010/main" val="21066429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5.14  </a:t>
            </a:r>
            <a:r>
              <a:rPr lang="en-US" smtClean="0">
                <a:solidFill>
                  <a:srgbClr val="3380E6"/>
                </a:solidFill>
                <a:latin typeface="Arial"/>
              </a:rPr>
              <a:t>Recursion</a:t>
            </a:r>
          </a:p>
        </p:txBody>
      </p:sp>
      <p:sp>
        <p:nvSpPr>
          <p:cNvPr id="174083" name="Text Placeholder 2"/>
          <p:cNvSpPr>
            <a:spLocks noGrp="1"/>
          </p:cNvSpPr>
          <p:nvPr>
            <p:ph type="body" idx="1"/>
          </p:nvPr>
        </p:nvSpPr>
        <p:spPr/>
        <p:txBody>
          <a:bodyPr>
            <a:normAutofit fontScale="85000" lnSpcReduction="10000"/>
          </a:bodyPr>
          <a:lstStyle/>
          <a:p>
            <a:pPr eaLnBrk="1" hangingPunct="1">
              <a:lnSpc>
                <a:spcPct val="90000"/>
              </a:lnSpc>
            </a:pPr>
            <a:r>
              <a:rPr lang="en-US" altLang="en-US" dirty="0" smtClean="0">
                <a:solidFill>
                  <a:srgbClr val="000000"/>
                </a:solidFill>
                <a:latin typeface="Cambria" panose="02040503050406030204" pitchFamily="18" charset="0"/>
              </a:rPr>
              <a:t>The programs we’ve discussed are generally structured as functions that call one another in a disciplined, hierarchical manner. </a:t>
            </a:r>
          </a:p>
          <a:p>
            <a:pPr eaLnBrk="1" hangingPunct="1">
              <a:lnSpc>
                <a:spcPct val="90000"/>
              </a:lnSpc>
            </a:pPr>
            <a:r>
              <a:rPr lang="en-US" altLang="en-US" dirty="0" smtClean="0">
                <a:solidFill>
                  <a:srgbClr val="000000"/>
                </a:solidFill>
                <a:latin typeface="Cambria" panose="02040503050406030204" pitchFamily="18" charset="0"/>
              </a:rPr>
              <a:t>For some types of problems, it’s useful to have functions call themselves. </a:t>
            </a:r>
          </a:p>
          <a:p>
            <a:pPr eaLnBrk="1" hangingPunct="1">
              <a:lnSpc>
                <a:spcPct val="90000"/>
              </a:lnSpc>
            </a:pPr>
            <a:r>
              <a:rPr lang="en-US" altLang="en-US" dirty="0" smtClean="0">
                <a:solidFill>
                  <a:srgbClr val="000000"/>
                </a:solidFill>
                <a:latin typeface="Cambria" panose="02040503050406030204" pitchFamily="18" charset="0"/>
              </a:rPr>
              <a:t>A </a:t>
            </a:r>
            <a:r>
              <a:rPr lang="en-US" altLang="en-US" dirty="0" smtClean="0">
                <a:solidFill>
                  <a:srgbClr val="0000FF"/>
                </a:solidFill>
                <a:latin typeface="Cambria" panose="02040503050406030204" pitchFamily="18" charset="0"/>
              </a:rPr>
              <a:t>recursive function</a:t>
            </a:r>
            <a:r>
              <a:rPr lang="en-US" altLang="en-US" dirty="0" smtClean="0">
                <a:solidFill>
                  <a:srgbClr val="000000"/>
                </a:solidFill>
                <a:latin typeface="Cambria" panose="02040503050406030204" pitchFamily="18" charset="0"/>
              </a:rPr>
              <a:t> is a function that calls itself either directly or indirectly through another function. </a:t>
            </a:r>
          </a:p>
          <a:p>
            <a:pPr eaLnBrk="1" hangingPunct="1">
              <a:lnSpc>
                <a:spcPct val="90000"/>
              </a:lnSpc>
            </a:pPr>
            <a:r>
              <a:rPr lang="en-US" altLang="en-US" dirty="0" smtClean="0">
                <a:solidFill>
                  <a:srgbClr val="000000"/>
                </a:solidFill>
                <a:latin typeface="Cambria" panose="02040503050406030204" pitchFamily="18" charset="0"/>
              </a:rPr>
              <a:t>Recursion is a complex topic discussed at length in upper-level computer science courses. </a:t>
            </a:r>
          </a:p>
          <a:p>
            <a:pPr eaLnBrk="1" hangingPunct="1">
              <a:lnSpc>
                <a:spcPct val="90000"/>
              </a:lnSpc>
            </a:pPr>
            <a:r>
              <a:rPr lang="en-US" altLang="en-US" dirty="0" smtClean="0">
                <a:solidFill>
                  <a:srgbClr val="000000"/>
                </a:solidFill>
                <a:latin typeface="Cambria" panose="02040503050406030204" pitchFamily="18" charset="0"/>
              </a:rPr>
              <a:t>In this section and the next, simple examples of recursion are presented. </a:t>
            </a:r>
          </a:p>
        </p:txBody>
      </p:sp>
    </p:spTree>
    <p:extLst>
      <p:ext uri="{BB962C8B-B14F-4D97-AF65-F5344CB8AC3E}">
        <p14:creationId xmlns:p14="http://schemas.microsoft.com/office/powerpoint/2010/main" val="325886824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5.14  </a:t>
            </a:r>
            <a:r>
              <a:rPr lang="en-US" smtClean="0">
                <a:solidFill>
                  <a:srgbClr val="3380E6"/>
                </a:solidFill>
                <a:latin typeface="Arial"/>
              </a:rPr>
              <a:t>Recursion (Cont.)</a:t>
            </a:r>
          </a:p>
        </p:txBody>
      </p:sp>
      <p:sp>
        <p:nvSpPr>
          <p:cNvPr id="175107" name="Text Placeholder 2"/>
          <p:cNvSpPr>
            <a:spLocks noGrp="1"/>
          </p:cNvSpPr>
          <p:nvPr>
            <p:ph type="body" idx="1"/>
          </p:nvPr>
        </p:nvSpPr>
        <p:spPr/>
        <p:txBody>
          <a:bodyPr>
            <a:normAutofit lnSpcReduction="10000"/>
          </a:bodyPr>
          <a:lstStyle/>
          <a:p>
            <a:pPr eaLnBrk="1" hangingPunct="1">
              <a:lnSpc>
                <a:spcPct val="90000"/>
              </a:lnSpc>
            </a:pPr>
            <a:r>
              <a:rPr lang="en-US" altLang="en-US" sz="2500" dirty="0" smtClean="0">
                <a:solidFill>
                  <a:srgbClr val="000000"/>
                </a:solidFill>
                <a:latin typeface="Cambria" panose="02040503050406030204" pitchFamily="18" charset="0"/>
              </a:rPr>
              <a:t>This book contains an extensive treatment of recursion, which is spread throughout Chapters 5–8, 12 and Appendix F. </a:t>
            </a:r>
          </a:p>
          <a:p>
            <a:pPr eaLnBrk="1" hangingPunct="1">
              <a:lnSpc>
                <a:spcPct val="90000"/>
              </a:lnSpc>
            </a:pPr>
            <a:r>
              <a:rPr lang="en-US" altLang="en-US" sz="2500" dirty="0" smtClean="0">
                <a:solidFill>
                  <a:srgbClr val="000000"/>
                </a:solidFill>
                <a:latin typeface="Cambria" panose="02040503050406030204" pitchFamily="18" charset="0"/>
              </a:rPr>
              <a:t>Figure 5.17, in Section 5.16, summarizes the 31 recursion examples and exercises in the book. </a:t>
            </a:r>
          </a:p>
          <a:p>
            <a:pPr eaLnBrk="1" hangingPunct="1">
              <a:lnSpc>
                <a:spcPct val="90000"/>
              </a:lnSpc>
            </a:pPr>
            <a:r>
              <a:rPr lang="en-US" altLang="en-US" sz="2500" dirty="0" smtClean="0">
                <a:solidFill>
                  <a:srgbClr val="000000"/>
                </a:solidFill>
                <a:latin typeface="Cambria" panose="02040503050406030204" pitchFamily="18" charset="0"/>
              </a:rPr>
              <a:t>We consider recursion conceptually first, then examine several programs containing recursive functions. </a:t>
            </a:r>
          </a:p>
          <a:p>
            <a:pPr eaLnBrk="1" hangingPunct="1">
              <a:lnSpc>
                <a:spcPct val="90000"/>
              </a:lnSpc>
            </a:pPr>
            <a:r>
              <a:rPr lang="en-US" altLang="en-US" sz="2500" dirty="0" smtClean="0">
                <a:solidFill>
                  <a:srgbClr val="000000"/>
                </a:solidFill>
                <a:latin typeface="Cambria" panose="02040503050406030204" pitchFamily="18" charset="0"/>
              </a:rPr>
              <a:t>Recursive problem-solving approaches have a number of elements in common. </a:t>
            </a:r>
          </a:p>
          <a:p>
            <a:pPr eaLnBrk="1" hangingPunct="1">
              <a:lnSpc>
                <a:spcPct val="90000"/>
              </a:lnSpc>
            </a:pPr>
            <a:r>
              <a:rPr lang="en-US" altLang="en-US" sz="2500" dirty="0" smtClean="0">
                <a:solidFill>
                  <a:srgbClr val="000000"/>
                </a:solidFill>
                <a:latin typeface="Cambria" panose="02040503050406030204" pitchFamily="18" charset="0"/>
              </a:rPr>
              <a:t>A recursive function is called to solve a problem. </a:t>
            </a:r>
          </a:p>
          <a:p>
            <a:pPr eaLnBrk="1" hangingPunct="1">
              <a:lnSpc>
                <a:spcPct val="90000"/>
              </a:lnSpc>
            </a:pPr>
            <a:r>
              <a:rPr lang="en-US" altLang="en-US" sz="2500" dirty="0" smtClean="0">
                <a:solidFill>
                  <a:srgbClr val="000000"/>
                </a:solidFill>
                <a:latin typeface="Cambria" panose="02040503050406030204" pitchFamily="18" charset="0"/>
              </a:rPr>
              <a:t>The function actually knows how to solve only the simplest case(s), or so-called </a:t>
            </a:r>
            <a:r>
              <a:rPr lang="en-US" altLang="en-US" sz="2500" dirty="0" smtClean="0">
                <a:solidFill>
                  <a:srgbClr val="0000FF"/>
                </a:solidFill>
                <a:latin typeface="Cambria" panose="02040503050406030204" pitchFamily="18" charset="0"/>
              </a:rPr>
              <a:t>base case(s)</a:t>
            </a:r>
            <a:r>
              <a:rPr lang="en-US" altLang="en-US" sz="2500" dirty="0" smtClean="0">
                <a:solidFill>
                  <a:srgbClr val="000000"/>
                </a:solidFill>
                <a:latin typeface="Cambria" panose="02040503050406030204" pitchFamily="18" charset="0"/>
              </a:rPr>
              <a:t>. </a:t>
            </a:r>
          </a:p>
        </p:txBody>
      </p:sp>
    </p:spTree>
    <p:extLst>
      <p:ext uri="{BB962C8B-B14F-4D97-AF65-F5344CB8AC3E}">
        <p14:creationId xmlns:p14="http://schemas.microsoft.com/office/powerpoint/2010/main" val="258300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5.3  </a:t>
            </a:r>
            <a:r>
              <a:rPr lang="en-US" smtClean="0">
                <a:solidFill>
                  <a:srgbClr val="3380E6"/>
                </a:solidFill>
                <a:latin typeface="Arial"/>
              </a:rPr>
              <a:t>Math Library Functions (Cont.)</a:t>
            </a:r>
          </a:p>
        </p:txBody>
      </p:sp>
      <p:sp>
        <p:nvSpPr>
          <p:cNvPr id="25603" name="Text Placeholder 2"/>
          <p:cNvSpPr>
            <a:spLocks noGrp="1"/>
          </p:cNvSpPr>
          <p:nvPr>
            <p:ph type="body" idx="1"/>
          </p:nvPr>
        </p:nvSpPr>
        <p:spPr/>
        <p:txBody>
          <a:bodyPr/>
          <a:lstStyle/>
          <a:p>
            <a:pPr eaLnBrk="1" hangingPunct="1">
              <a:lnSpc>
                <a:spcPct val="90000"/>
              </a:lnSpc>
            </a:pPr>
            <a:r>
              <a:rPr lang="en-US" altLang="en-US" dirty="0" smtClean="0">
                <a:solidFill>
                  <a:srgbClr val="000000"/>
                </a:solidFill>
                <a:latin typeface="Cambria" panose="02040503050406030204" pitchFamily="18" charset="0"/>
              </a:rPr>
              <a:t>Function arguments may be constants, variables, or expressions. </a:t>
            </a:r>
          </a:p>
          <a:p>
            <a:pPr eaLnBrk="1" hangingPunct="1">
              <a:lnSpc>
                <a:spcPct val="90000"/>
              </a:lnSpc>
            </a:pPr>
            <a:r>
              <a:rPr lang="en-US" altLang="en-US" dirty="0" smtClean="0">
                <a:solidFill>
                  <a:srgbClr val="000000"/>
                </a:solidFill>
                <a:latin typeface="Cambria" panose="02040503050406030204" pitchFamily="18" charset="0"/>
              </a:rPr>
              <a:t>If </a:t>
            </a:r>
            <a:r>
              <a:rPr lang="en-US" altLang="en-US" dirty="0" smtClean="0">
                <a:solidFill>
                  <a:srgbClr val="000000"/>
                </a:solidFill>
                <a:latin typeface="Consolas" panose="020B0609020204030204" pitchFamily="49" charset="0"/>
              </a:rPr>
              <a:t>c1</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13.0</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d</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3.0</a:t>
            </a:r>
            <a:r>
              <a:rPr lang="en-US" altLang="en-US" dirty="0" smtClean="0">
                <a:solidFill>
                  <a:srgbClr val="000000"/>
                </a:solidFill>
                <a:latin typeface="Cambria" panose="02040503050406030204" pitchFamily="18" charset="0"/>
              </a:rPr>
              <a:t> and </a:t>
            </a:r>
            <a:r>
              <a:rPr lang="en-US" altLang="en-US" dirty="0" smtClean="0">
                <a:solidFill>
                  <a:srgbClr val="000000"/>
                </a:solidFill>
                <a:latin typeface="Consolas" panose="020B0609020204030204" pitchFamily="49" charset="0"/>
              </a:rPr>
              <a:t>f</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4.0</a:t>
            </a:r>
            <a:r>
              <a:rPr lang="en-US" altLang="en-US" dirty="0" smtClean="0">
                <a:solidFill>
                  <a:srgbClr val="000000"/>
                </a:solidFill>
                <a:latin typeface="Cambria" panose="02040503050406030204" pitchFamily="18" charset="0"/>
              </a:rPr>
              <a:t>, then the statement</a:t>
            </a:r>
          </a:p>
          <a:p>
            <a:pPr lvl="2" eaLnBrk="1" hangingPunct="1">
              <a:lnSpc>
                <a:spcPct val="90000"/>
              </a:lnSpc>
              <a:buFont typeface="Wingdings 2" panose="05020102010507070707" pitchFamily="18" charset="2"/>
              <a:buNone/>
            </a:pPr>
            <a:r>
              <a:rPr lang="en-US" altLang="en-US" dirty="0" err="1" smtClean="0">
                <a:solidFill>
                  <a:srgbClr val="000000"/>
                </a:solidFill>
                <a:latin typeface="Consolas" panose="020B0609020204030204" pitchFamily="49" charset="0"/>
              </a:rPr>
              <a:t>printf</a:t>
            </a:r>
            <a:r>
              <a:rPr lang="en-US" altLang="en-US" dirty="0" smtClean="0">
                <a:solidFill>
                  <a:srgbClr val="000000"/>
                </a:solidFill>
                <a:latin typeface="Consolas" panose="020B0609020204030204" pitchFamily="49" charset="0"/>
              </a:rPr>
              <a:t>(</a:t>
            </a:r>
            <a:r>
              <a:rPr lang="en-US" altLang="en-US" b="1" dirty="0" smtClean="0">
                <a:solidFill>
                  <a:srgbClr val="128AFF"/>
                </a:solidFill>
                <a:latin typeface="Consolas" panose="020B0609020204030204" pitchFamily="49" charset="0"/>
              </a:rPr>
              <a:t>"%.2f"</a:t>
            </a:r>
            <a:r>
              <a:rPr lang="en-US" altLang="en-US" b="1" dirty="0" smtClean="0">
                <a:solidFill>
                  <a:srgbClr val="000000"/>
                </a:solidFill>
                <a:latin typeface="Consolas" panose="020B0609020204030204" pitchFamily="49" charset="0"/>
              </a:rPr>
              <a:t>, </a:t>
            </a:r>
            <a:r>
              <a:rPr lang="en-US" altLang="en-US" b="1" dirty="0" err="1" smtClean="0">
                <a:solidFill>
                  <a:srgbClr val="000000"/>
                </a:solidFill>
                <a:latin typeface="Consolas" panose="020B0609020204030204" pitchFamily="49" charset="0"/>
              </a:rPr>
              <a:t>sqrt</a:t>
            </a:r>
            <a:r>
              <a:rPr lang="en-US" altLang="en-US" b="1" dirty="0" smtClean="0">
                <a:solidFill>
                  <a:srgbClr val="000000"/>
                </a:solidFill>
                <a:latin typeface="Consolas" panose="020B0609020204030204" pitchFamily="49" charset="0"/>
              </a:rPr>
              <a:t>(c1 + d * f));</a:t>
            </a:r>
          </a:p>
          <a:p>
            <a:pPr eaLnBrk="1" hangingPunct="1">
              <a:lnSpc>
                <a:spcPct val="90000"/>
              </a:lnSpc>
            </a:pPr>
            <a:r>
              <a:rPr lang="en-US" altLang="en-US" dirty="0" smtClean="0">
                <a:solidFill>
                  <a:srgbClr val="000000"/>
                </a:solidFill>
                <a:latin typeface="Cambria" panose="02040503050406030204" pitchFamily="18" charset="0"/>
              </a:rPr>
              <a:t>calculates and prints the square root of </a:t>
            </a:r>
            <a:r>
              <a:rPr lang="en-US" altLang="en-US" dirty="0" smtClean="0">
                <a:solidFill>
                  <a:srgbClr val="000000"/>
                </a:solidFill>
                <a:latin typeface="Consolas" panose="020B0609020204030204" pitchFamily="49" charset="0"/>
              </a:rPr>
              <a:t>13.0</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3.0</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4.0</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25.0</a:t>
            </a:r>
            <a:r>
              <a:rPr lang="en-US" altLang="en-US" dirty="0" smtClean="0">
                <a:solidFill>
                  <a:srgbClr val="000000"/>
                </a:solidFill>
                <a:latin typeface="Cambria" panose="02040503050406030204" pitchFamily="18" charset="0"/>
              </a:rPr>
              <a:t>, namely </a:t>
            </a:r>
            <a:r>
              <a:rPr lang="en-US" altLang="en-US" dirty="0" smtClean="0">
                <a:solidFill>
                  <a:srgbClr val="000000"/>
                </a:solidFill>
                <a:latin typeface="Consolas" panose="020B0609020204030204" pitchFamily="49" charset="0"/>
              </a:rPr>
              <a:t>5.00</a:t>
            </a:r>
            <a:r>
              <a:rPr lang="en-US" altLang="en-US" dirty="0" smtClean="0">
                <a:solidFill>
                  <a:srgbClr val="000000"/>
                </a:solidFill>
                <a:latin typeface="Cambria" panose="02040503050406030204" pitchFamily="18" charset="0"/>
              </a:rPr>
              <a:t>. </a:t>
            </a:r>
          </a:p>
          <a:p>
            <a:pPr eaLnBrk="1" hangingPunct="1">
              <a:lnSpc>
                <a:spcPct val="90000"/>
              </a:lnSpc>
            </a:pPr>
            <a:r>
              <a:rPr lang="en-US" altLang="en-US" dirty="0" smtClean="0">
                <a:solidFill>
                  <a:srgbClr val="000000"/>
                </a:solidFill>
                <a:latin typeface="Cambria" panose="02040503050406030204" pitchFamily="18" charset="0"/>
              </a:rPr>
              <a:t>In the figure, the variables </a:t>
            </a:r>
            <a:r>
              <a:rPr lang="en-US" altLang="en-US" dirty="0" smtClean="0">
                <a:solidFill>
                  <a:srgbClr val="000000"/>
                </a:solidFill>
                <a:latin typeface="Consolas" panose="020B0609020204030204" pitchFamily="49" charset="0"/>
              </a:rPr>
              <a:t>x</a:t>
            </a:r>
            <a:r>
              <a:rPr lang="en-US" altLang="en-US" dirty="0" smtClean="0">
                <a:solidFill>
                  <a:srgbClr val="000000"/>
                </a:solidFill>
                <a:latin typeface="Cambria" panose="02040503050406030204" pitchFamily="18" charset="0"/>
              </a:rPr>
              <a:t> and </a:t>
            </a:r>
            <a:r>
              <a:rPr lang="en-US" altLang="en-US" dirty="0" smtClean="0">
                <a:solidFill>
                  <a:srgbClr val="000000"/>
                </a:solidFill>
                <a:latin typeface="Consolas" panose="020B0609020204030204" pitchFamily="49" charset="0"/>
              </a:rPr>
              <a:t>y</a:t>
            </a:r>
            <a:r>
              <a:rPr lang="en-US" altLang="en-US" dirty="0" smtClean="0">
                <a:solidFill>
                  <a:srgbClr val="000000"/>
                </a:solidFill>
                <a:latin typeface="Cambria" panose="02040503050406030204" pitchFamily="18" charset="0"/>
              </a:rPr>
              <a:t> are of type </a:t>
            </a:r>
            <a:r>
              <a:rPr lang="en-US" altLang="en-US" dirty="0" smtClean="0">
                <a:solidFill>
                  <a:srgbClr val="000000"/>
                </a:solidFill>
                <a:latin typeface="Consolas" panose="020B0609020204030204" pitchFamily="49" charset="0"/>
              </a:rPr>
              <a:t>double</a:t>
            </a:r>
            <a:r>
              <a:rPr lang="en-US" altLang="en-US" dirty="0" smtClean="0">
                <a:solidFill>
                  <a:srgbClr val="000000"/>
                </a:solidFill>
                <a:latin typeface="Cambria" panose="02040503050406030204" pitchFamily="18" charset="0"/>
              </a:rPr>
              <a:t>.</a:t>
            </a:r>
          </a:p>
        </p:txBody>
      </p:sp>
    </p:spTree>
    <p:extLst>
      <p:ext uri="{BB962C8B-B14F-4D97-AF65-F5344CB8AC3E}">
        <p14:creationId xmlns:p14="http://schemas.microsoft.com/office/powerpoint/2010/main" val="34395654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5.14  </a:t>
            </a:r>
            <a:r>
              <a:rPr lang="en-US" smtClean="0">
                <a:solidFill>
                  <a:srgbClr val="3380E6"/>
                </a:solidFill>
                <a:latin typeface="Arial"/>
              </a:rPr>
              <a:t>Recursion (Cont.)</a:t>
            </a:r>
          </a:p>
        </p:txBody>
      </p:sp>
      <p:sp>
        <p:nvSpPr>
          <p:cNvPr id="176131" name="Text Placeholder 2"/>
          <p:cNvSpPr>
            <a:spLocks noGrp="1"/>
          </p:cNvSpPr>
          <p:nvPr>
            <p:ph type="body" idx="1"/>
          </p:nvPr>
        </p:nvSpPr>
        <p:spPr/>
        <p:txBody>
          <a:bodyPr>
            <a:normAutofit fontScale="92500" lnSpcReduction="10000"/>
          </a:bodyPr>
          <a:lstStyle/>
          <a:p>
            <a:pPr eaLnBrk="1" hangingPunct="1"/>
            <a:r>
              <a:rPr lang="en-US" altLang="en-US" dirty="0" smtClean="0">
                <a:solidFill>
                  <a:srgbClr val="000000"/>
                </a:solidFill>
                <a:latin typeface="Cambria" panose="02040503050406030204" pitchFamily="18" charset="0"/>
              </a:rPr>
              <a:t>If the function is called with a base case, the function simply returns a result. </a:t>
            </a:r>
          </a:p>
          <a:p>
            <a:pPr eaLnBrk="1" hangingPunct="1"/>
            <a:r>
              <a:rPr lang="en-US" altLang="en-US" dirty="0" smtClean="0">
                <a:solidFill>
                  <a:srgbClr val="000000"/>
                </a:solidFill>
                <a:latin typeface="Cambria" panose="02040503050406030204" pitchFamily="18" charset="0"/>
              </a:rPr>
              <a:t>If the function is called with a more complex problem, the function divides the problem into two conceptual pieces: a piece that the function knows how to do and a piece that it does not know how to do. </a:t>
            </a:r>
          </a:p>
          <a:p>
            <a:pPr eaLnBrk="1" hangingPunct="1"/>
            <a:r>
              <a:rPr lang="en-US" altLang="en-US" dirty="0" smtClean="0">
                <a:solidFill>
                  <a:srgbClr val="000000"/>
                </a:solidFill>
                <a:latin typeface="Cambria" panose="02040503050406030204" pitchFamily="18" charset="0"/>
              </a:rPr>
              <a:t>To make recursion feasible, the latter piece must resemble the original problem, but be a slightly simpler or smaller version. </a:t>
            </a:r>
          </a:p>
        </p:txBody>
      </p:sp>
    </p:spTree>
    <p:extLst>
      <p:ext uri="{BB962C8B-B14F-4D97-AF65-F5344CB8AC3E}">
        <p14:creationId xmlns:p14="http://schemas.microsoft.com/office/powerpoint/2010/main" val="284130529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5.14  </a:t>
            </a:r>
            <a:r>
              <a:rPr lang="en-US" smtClean="0">
                <a:solidFill>
                  <a:srgbClr val="3380E6"/>
                </a:solidFill>
                <a:latin typeface="Arial"/>
              </a:rPr>
              <a:t>Recursion (Cont.)</a:t>
            </a:r>
          </a:p>
        </p:txBody>
      </p:sp>
      <p:sp>
        <p:nvSpPr>
          <p:cNvPr id="177155" name="Text Placeholder 2"/>
          <p:cNvSpPr>
            <a:spLocks noGrp="1"/>
          </p:cNvSpPr>
          <p:nvPr>
            <p:ph type="body" idx="1"/>
          </p:nvPr>
        </p:nvSpPr>
        <p:spPr/>
        <p:txBody>
          <a:bodyPr/>
          <a:lstStyle/>
          <a:p>
            <a:pPr eaLnBrk="1" hangingPunct="1"/>
            <a:r>
              <a:rPr lang="en-US" altLang="en-US" sz="2500" dirty="0" smtClean="0">
                <a:solidFill>
                  <a:srgbClr val="000000"/>
                </a:solidFill>
                <a:latin typeface="Cambria" panose="02040503050406030204" pitchFamily="18" charset="0"/>
              </a:rPr>
              <a:t>Because this new problem looks like the original problem, the function launches (calls) a fresh copy of itself to go to work on the smaller problem—this is referred to as a </a:t>
            </a:r>
            <a:r>
              <a:rPr lang="en-US" altLang="en-US" sz="2500" dirty="0" smtClean="0">
                <a:solidFill>
                  <a:srgbClr val="0000FF"/>
                </a:solidFill>
                <a:latin typeface="Cambria" panose="02040503050406030204" pitchFamily="18" charset="0"/>
              </a:rPr>
              <a:t>recursive call</a:t>
            </a:r>
            <a:r>
              <a:rPr lang="en-US" altLang="en-US" sz="2500" dirty="0" smtClean="0">
                <a:solidFill>
                  <a:srgbClr val="000000"/>
                </a:solidFill>
                <a:latin typeface="Cambria" panose="02040503050406030204" pitchFamily="18" charset="0"/>
              </a:rPr>
              <a:t> or the </a:t>
            </a:r>
            <a:r>
              <a:rPr lang="en-US" altLang="en-US" sz="2500" dirty="0" smtClean="0">
                <a:solidFill>
                  <a:srgbClr val="0000FF"/>
                </a:solidFill>
                <a:latin typeface="Cambria" panose="02040503050406030204" pitchFamily="18" charset="0"/>
              </a:rPr>
              <a:t>recursion step</a:t>
            </a:r>
            <a:r>
              <a:rPr lang="en-US" altLang="en-US" sz="2500" dirty="0" smtClean="0">
                <a:solidFill>
                  <a:srgbClr val="000000"/>
                </a:solidFill>
                <a:latin typeface="Cambria" panose="02040503050406030204" pitchFamily="18" charset="0"/>
              </a:rPr>
              <a:t>. </a:t>
            </a:r>
          </a:p>
          <a:p>
            <a:pPr eaLnBrk="1" hangingPunct="1"/>
            <a:r>
              <a:rPr lang="en-US" altLang="en-US" sz="2500" dirty="0" smtClean="0">
                <a:solidFill>
                  <a:srgbClr val="000000"/>
                </a:solidFill>
                <a:latin typeface="Cambria" panose="02040503050406030204" pitchFamily="18" charset="0"/>
              </a:rPr>
              <a:t>The recursion step also includes the keyword </a:t>
            </a:r>
            <a:r>
              <a:rPr lang="en-US" altLang="en-US" sz="2500" dirty="0" smtClean="0">
                <a:solidFill>
                  <a:srgbClr val="000000"/>
                </a:solidFill>
                <a:latin typeface="Consolas" panose="020B0609020204030204" pitchFamily="49" charset="0"/>
              </a:rPr>
              <a:t>return</a:t>
            </a:r>
            <a:r>
              <a:rPr lang="en-US" altLang="en-US" sz="2500" dirty="0" smtClean="0">
                <a:solidFill>
                  <a:srgbClr val="000000"/>
                </a:solidFill>
                <a:latin typeface="Cambria" panose="02040503050406030204" pitchFamily="18" charset="0"/>
              </a:rPr>
              <a:t>, because its result will be combined with the portion of the problem the function knew how to solve to form a result that will be passed back to the original caller.</a:t>
            </a:r>
          </a:p>
          <a:p>
            <a:r>
              <a:rPr lang="en-US" altLang="en-US" sz="2500" dirty="0" smtClean="0">
                <a:solidFill>
                  <a:srgbClr val="000000"/>
                </a:solidFill>
                <a:latin typeface="Cambria" panose="02040503050406030204" pitchFamily="18" charset="0"/>
              </a:rPr>
              <a:t>The recursion step executes while the original call to the function </a:t>
            </a:r>
            <a:r>
              <a:rPr lang="en-US" altLang="en-US" sz="2500" dirty="0">
                <a:solidFill>
                  <a:srgbClr val="000000"/>
                </a:solidFill>
                <a:latin typeface="Cambria" panose="02040503050406030204" pitchFamily="18" charset="0"/>
              </a:rPr>
              <a:t>is paused, waiting for the result from the recursion step. </a:t>
            </a:r>
            <a:endParaRPr lang="en-US" altLang="en-US" sz="2500" dirty="0" smtClean="0">
              <a:solidFill>
                <a:srgbClr val="000000"/>
              </a:solidFill>
              <a:latin typeface="Cambria" panose="02040503050406030204" pitchFamily="18" charset="0"/>
            </a:endParaRPr>
          </a:p>
        </p:txBody>
      </p:sp>
    </p:spTree>
    <p:extLst>
      <p:ext uri="{BB962C8B-B14F-4D97-AF65-F5344CB8AC3E}">
        <p14:creationId xmlns:p14="http://schemas.microsoft.com/office/powerpoint/2010/main" val="193789338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5.14  </a:t>
            </a:r>
            <a:r>
              <a:rPr lang="en-US" smtClean="0">
                <a:solidFill>
                  <a:srgbClr val="3380E6"/>
                </a:solidFill>
                <a:latin typeface="Arial"/>
              </a:rPr>
              <a:t>Recursion (Cont.)</a:t>
            </a:r>
          </a:p>
        </p:txBody>
      </p:sp>
      <p:sp>
        <p:nvSpPr>
          <p:cNvPr id="178179" name="Text Placeholder 2"/>
          <p:cNvSpPr>
            <a:spLocks noGrp="1"/>
          </p:cNvSpPr>
          <p:nvPr>
            <p:ph type="body" idx="1"/>
          </p:nvPr>
        </p:nvSpPr>
        <p:spPr/>
        <p:txBody>
          <a:bodyPr/>
          <a:lstStyle/>
          <a:p>
            <a:pPr eaLnBrk="1" hangingPunct="1">
              <a:lnSpc>
                <a:spcPct val="90000"/>
              </a:lnSpc>
            </a:pPr>
            <a:r>
              <a:rPr lang="en-US" altLang="en-US" sz="2500" dirty="0" smtClean="0">
                <a:solidFill>
                  <a:srgbClr val="000000"/>
                </a:solidFill>
                <a:latin typeface="Cambria" panose="02040503050406030204" pitchFamily="18" charset="0"/>
              </a:rPr>
              <a:t>The recursion step can result in many more such recursive calls, as the function keeps dividing each problem it’s called with into two conceptual pieces. </a:t>
            </a:r>
          </a:p>
          <a:p>
            <a:pPr eaLnBrk="1" hangingPunct="1">
              <a:lnSpc>
                <a:spcPct val="90000"/>
              </a:lnSpc>
            </a:pPr>
            <a:r>
              <a:rPr lang="en-US" altLang="en-US" sz="2500" dirty="0" smtClean="0">
                <a:solidFill>
                  <a:srgbClr val="000000"/>
                </a:solidFill>
                <a:latin typeface="Cambria" panose="02040503050406030204" pitchFamily="18" charset="0"/>
              </a:rPr>
              <a:t>For the recursion to terminate, each time the function calls itself with a slightly simpler version of the original problem, this sequence of smaller problems must eventually converge on the base case. </a:t>
            </a:r>
          </a:p>
          <a:p>
            <a:pPr eaLnBrk="1" hangingPunct="1">
              <a:lnSpc>
                <a:spcPct val="90000"/>
              </a:lnSpc>
            </a:pPr>
            <a:r>
              <a:rPr lang="en-US" altLang="en-US" sz="2500" dirty="0" smtClean="0">
                <a:solidFill>
                  <a:srgbClr val="000000"/>
                </a:solidFill>
                <a:latin typeface="Cambria" panose="02040503050406030204" pitchFamily="18" charset="0"/>
              </a:rPr>
              <a:t>When the function recognizes the base case, returns a result to the previous copy of the function, and a sequence of returns ensues all the way up the line until the original call of the function eventually returns the final result to </a:t>
            </a:r>
            <a:r>
              <a:rPr lang="en-US" altLang="en-US" sz="2500" dirty="0" smtClean="0">
                <a:solidFill>
                  <a:srgbClr val="000000"/>
                </a:solidFill>
                <a:latin typeface="Consolas" panose="020B0609020204030204" pitchFamily="49" charset="0"/>
              </a:rPr>
              <a:t>main</a:t>
            </a:r>
            <a:r>
              <a:rPr lang="en-US" altLang="en-US" sz="2500" dirty="0" smtClean="0">
                <a:solidFill>
                  <a:srgbClr val="000000"/>
                </a:solidFill>
                <a:latin typeface="Cambria" panose="02040503050406030204" pitchFamily="18" charset="0"/>
              </a:rPr>
              <a:t>. </a:t>
            </a:r>
          </a:p>
        </p:txBody>
      </p:sp>
    </p:spTree>
    <p:extLst>
      <p:ext uri="{BB962C8B-B14F-4D97-AF65-F5344CB8AC3E}">
        <p14:creationId xmlns:p14="http://schemas.microsoft.com/office/powerpoint/2010/main" val="407904200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5.14  </a:t>
            </a:r>
            <a:r>
              <a:rPr lang="en-US" smtClean="0">
                <a:solidFill>
                  <a:srgbClr val="3380E6"/>
                </a:solidFill>
                <a:latin typeface="Arial"/>
              </a:rPr>
              <a:t>Recursion (Cont.)</a:t>
            </a:r>
          </a:p>
        </p:txBody>
      </p:sp>
      <p:sp>
        <p:nvSpPr>
          <p:cNvPr id="3" name="Text Placeholder 2"/>
          <p:cNvSpPr>
            <a:spLocks noGrp="1"/>
          </p:cNvSpPr>
          <p:nvPr>
            <p:ph type="body" idx="1"/>
          </p:nvPr>
        </p:nvSpPr>
        <p:spPr/>
        <p:txBody>
          <a:bodyPr>
            <a:normAutofit lnSpcReduction="10000"/>
          </a:bodyPr>
          <a:lstStyle/>
          <a:p>
            <a:pPr marL="109537" indent="0" eaLnBrk="1" hangingPunct="1">
              <a:lnSpc>
                <a:spcPct val="90000"/>
              </a:lnSpc>
              <a:buFont typeface="Wingdings 3" panose="05040102010807070707" pitchFamily="18" charset="2"/>
              <a:buNone/>
              <a:defRPr/>
            </a:pPr>
            <a:r>
              <a:rPr lang="en-US" sz="2500" b="1" i="1" dirty="0" smtClean="0">
                <a:solidFill>
                  <a:srgbClr val="000000"/>
                </a:solidFill>
                <a:latin typeface="Cambria" panose="02040503050406030204" pitchFamily="18" charset="0"/>
              </a:rPr>
              <a:t>Recursively Calculating Factorials</a:t>
            </a:r>
          </a:p>
          <a:p>
            <a:pPr eaLnBrk="1" hangingPunct="1">
              <a:lnSpc>
                <a:spcPct val="90000"/>
              </a:lnSpc>
              <a:defRPr/>
            </a:pPr>
            <a:r>
              <a:rPr lang="en-US" sz="2500" dirty="0" smtClean="0">
                <a:solidFill>
                  <a:srgbClr val="000000"/>
                </a:solidFill>
                <a:latin typeface="Cambria" panose="02040503050406030204" pitchFamily="18" charset="0"/>
              </a:rPr>
              <a:t>The factorial of a nonnegative integer </a:t>
            </a:r>
            <a:r>
              <a:rPr lang="en-US" sz="2500" i="1" dirty="0" smtClean="0">
                <a:solidFill>
                  <a:srgbClr val="000000"/>
                </a:solidFill>
                <a:latin typeface="Cambria" panose="02040503050406030204" pitchFamily="18" charset="0"/>
              </a:rPr>
              <a:t>n</a:t>
            </a:r>
            <a:r>
              <a:rPr lang="en-US" sz="2500" dirty="0" smtClean="0">
                <a:solidFill>
                  <a:srgbClr val="000000"/>
                </a:solidFill>
                <a:latin typeface="Cambria" panose="02040503050406030204" pitchFamily="18" charset="0"/>
              </a:rPr>
              <a:t>, written </a:t>
            </a:r>
            <a:r>
              <a:rPr lang="en-US" sz="2500" i="1" dirty="0" smtClean="0">
                <a:solidFill>
                  <a:srgbClr val="000000"/>
                </a:solidFill>
                <a:latin typeface="Cambria" panose="02040503050406030204" pitchFamily="18" charset="0"/>
              </a:rPr>
              <a:t>n! </a:t>
            </a:r>
            <a:r>
              <a:rPr lang="en-US" sz="2500" dirty="0" smtClean="0">
                <a:solidFill>
                  <a:srgbClr val="000000"/>
                </a:solidFill>
                <a:latin typeface="Cambria" panose="02040503050406030204" pitchFamily="18" charset="0"/>
              </a:rPr>
              <a:t>(pronounced “</a:t>
            </a:r>
            <a:r>
              <a:rPr lang="en-US" sz="2500" i="1" dirty="0" smtClean="0">
                <a:solidFill>
                  <a:srgbClr val="000000"/>
                </a:solidFill>
                <a:latin typeface="Cambria" panose="02040503050406030204" pitchFamily="18" charset="0"/>
              </a:rPr>
              <a:t>n</a:t>
            </a:r>
            <a:r>
              <a:rPr lang="en-US" sz="2500" dirty="0" smtClean="0">
                <a:solidFill>
                  <a:srgbClr val="000000"/>
                </a:solidFill>
                <a:latin typeface="Cambria" panose="02040503050406030204" pitchFamily="18" charset="0"/>
              </a:rPr>
              <a:t> factorial”), is the product</a:t>
            </a:r>
          </a:p>
          <a:p>
            <a:pPr lvl="2" eaLnBrk="1" hangingPunct="1">
              <a:lnSpc>
                <a:spcPct val="90000"/>
              </a:lnSpc>
              <a:defRPr/>
            </a:pPr>
            <a:r>
              <a:rPr lang="pt-BR" sz="1900" i="1" dirty="0" smtClean="0">
                <a:solidFill>
                  <a:srgbClr val="000000"/>
                </a:solidFill>
                <a:latin typeface="Consolas" panose="020B0609020204030204" pitchFamily="49" charset="0"/>
              </a:rPr>
              <a:t>n</a:t>
            </a:r>
            <a:r>
              <a:rPr lang="pt-BR" sz="1900" dirty="0" smtClean="0">
                <a:solidFill>
                  <a:srgbClr val="000000"/>
                </a:solidFill>
                <a:latin typeface="Cambria" panose="02040503050406030204" pitchFamily="18" charset="0"/>
              </a:rPr>
              <a:t> · (</a:t>
            </a:r>
            <a:r>
              <a:rPr lang="pt-BR" sz="1900" i="1" dirty="0" smtClean="0">
                <a:solidFill>
                  <a:srgbClr val="000000"/>
                </a:solidFill>
                <a:latin typeface="Consolas" panose="020B0609020204030204" pitchFamily="49" charset="0"/>
              </a:rPr>
              <a:t>n</a:t>
            </a:r>
            <a:r>
              <a:rPr lang="pt-BR" sz="1900" dirty="0" smtClean="0">
                <a:solidFill>
                  <a:srgbClr val="000000"/>
                </a:solidFill>
                <a:latin typeface="Cambria" panose="02040503050406030204" pitchFamily="18" charset="0"/>
              </a:rPr>
              <a:t> –1) · (</a:t>
            </a:r>
            <a:r>
              <a:rPr lang="pt-BR" sz="1900" i="1" dirty="0" smtClean="0">
                <a:solidFill>
                  <a:srgbClr val="000000"/>
                </a:solidFill>
                <a:latin typeface="Consolas" panose="020B0609020204030204" pitchFamily="49" charset="0"/>
              </a:rPr>
              <a:t>n</a:t>
            </a:r>
            <a:r>
              <a:rPr lang="pt-BR" sz="1900" dirty="0" smtClean="0">
                <a:solidFill>
                  <a:srgbClr val="000000"/>
                </a:solidFill>
                <a:latin typeface="Cambria" panose="02040503050406030204" pitchFamily="18" charset="0"/>
              </a:rPr>
              <a:t> – 2) · … · 1</a:t>
            </a:r>
          </a:p>
          <a:p>
            <a:pPr eaLnBrk="1" hangingPunct="1">
              <a:lnSpc>
                <a:spcPct val="90000"/>
              </a:lnSpc>
              <a:buFont typeface="Wingdings 3" panose="05040102010807070707" pitchFamily="18" charset="2"/>
              <a:buNone/>
              <a:defRPr/>
            </a:pPr>
            <a:r>
              <a:rPr lang="en-US" sz="2500" dirty="0" smtClean="0">
                <a:solidFill>
                  <a:srgbClr val="000000"/>
                </a:solidFill>
                <a:latin typeface="Cambria" panose="02040503050406030204" pitchFamily="18" charset="0"/>
              </a:rPr>
              <a:t>	with 1! equal to 1, and 0! defined to be 1. </a:t>
            </a:r>
          </a:p>
          <a:p>
            <a:pPr eaLnBrk="1" hangingPunct="1">
              <a:lnSpc>
                <a:spcPct val="90000"/>
              </a:lnSpc>
              <a:defRPr/>
            </a:pPr>
            <a:r>
              <a:rPr lang="en-US" sz="2500" dirty="0" smtClean="0">
                <a:solidFill>
                  <a:srgbClr val="000000"/>
                </a:solidFill>
                <a:latin typeface="Cambria" panose="02040503050406030204" pitchFamily="18" charset="0"/>
              </a:rPr>
              <a:t>For example, 5! is the product 5 * 4 * 3 * 2 * 1, which is equal to 120.</a:t>
            </a:r>
          </a:p>
          <a:p>
            <a:pPr eaLnBrk="1" hangingPunct="1">
              <a:lnSpc>
                <a:spcPct val="90000"/>
              </a:lnSpc>
              <a:defRPr/>
            </a:pPr>
            <a:r>
              <a:rPr lang="en-US" sz="2500" dirty="0" smtClean="0">
                <a:solidFill>
                  <a:srgbClr val="000000"/>
                </a:solidFill>
                <a:latin typeface="Cambria" panose="02040503050406030204" pitchFamily="18" charset="0"/>
              </a:rPr>
              <a:t>The factorial of an integer, </a:t>
            </a:r>
            <a:r>
              <a:rPr lang="en-US" sz="2500" dirty="0" smtClean="0">
                <a:solidFill>
                  <a:srgbClr val="000000"/>
                </a:solidFill>
                <a:latin typeface="Consolas" panose="020B0609020204030204" pitchFamily="49" charset="0"/>
              </a:rPr>
              <a:t>number</a:t>
            </a:r>
            <a:r>
              <a:rPr lang="en-US" sz="2500" dirty="0" smtClean="0">
                <a:solidFill>
                  <a:srgbClr val="000000"/>
                </a:solidFill>
                <a:latin typeface="Cambria" panose="02040503050406030204" pitchFamily="18" charset="0"/>
              </a:rPr>
              <a:t>, greater than or equal to 0 can be calculated iteratively (</a:t>
            </a:r>
            <a:r>
              <a:rPr lang="en-US" sz="2500" dirty="0" err="1" smtClean="0">
                <a:solidFill>
                  <a:srgbClr val="000000"/>
                </a:solidFill>
                <a:latin typeface="Cambria" panose="02040503050406030204" pitchFamily="18" charset="0"/>
              </a:rPr>
              <a:t>nonrecursively</a:t>
            </a:r>
            <a:r>
              <a:rPr lang="en-US" sz="2500" dirty="0" smtClean="0">
                <a:solidFill>
                  <a:srgbClr val="000000"/>
                </a:solidFill>
                <a:latin typeface="Cambria" panose="02040503050406030204" pitchFamily="18" charset="0"/>
              </a:rPr>
              <a:t>) using a </a:t>
            </a:r>
            <a:r>
              <a:rPr lang="en-US" sz="2500" dirty="0" smtClean="0">
                <a:solidFill>
                  <a:srgbClr val="000000"/>
                </a:solidFill>
                <a:latin typeface="Consolas" panose="020B0609020204030204" pitchFamily="49" charset="0"/>
              </a:rPr>
              <a:t>for</a:t>
            </a:r>
            <a:r>
              <a:rPr lang="en-US" sz="2500" dirty="0" smtClean="0">
                <a:solidFill>
                  <a:srgbClr val="000000"/>
                </a:solidFill>
                <a:latin typeface="Cambria" panose="02040503050406030204" pitchFamily="18" charset="0"/>
              </a:rPr>
              <a:t> statement as follows:</a:t>
            </a:r>
          </a:p>
          <a:p>
            <a:pPr lvl="2" eaLnBrk="1" hangingPunct="1">
              <a:lnSpc>
                <a:spcPct val="90000"/>
              </a:lnSpc>
              <a:buFont typeface="Wingdings 2" panose="05020102010507070707" pitchFamily="18" charset="2"/>
              <a:buNone/>
              <a:defRPr/>
            </a:pPr>
            <a:r>
              <a:rPr lang="en-US" sz="1900" dirty="0" smtClean="0">
                <a:solidFill>
                  <a:srgbClr val="000000"/>
                </a:solidFill>
                <a:latin typeface="Consolas" panose="020B0609020204030204" pitchFamily="49" charset="0"/>
              </a:rPr>
              <a:t>	</a:t>
            </a:r>
            <a:r>
              <a:rPr lang="en-US" sz="1800" dirty="0" smtClean="0">
                <a:solidFill>
                  <a:srgbClr val="000000"/>
                </a:solidFill>
                <a:latin typeface="Consolas" panose="020B0609020204030204" pitchFamily="49" charset="0"/>
              </a:rPr>
              <a:t>factorial = </a:t>
            </a:r>
            <a:r>
              <a:rPr lang="en-US" sz="1800" dirty="0" smtClean="0">
                <a:solidFill>
                  <a:srgbClr val="128AFF"/>
                </a:solidFill>
                <a:latin typeface="Consolas" panose="020B0609020204030204" pitchFamily="49" charset="0"/>
              </a:rPr>
              <a:t>1</a:t>
            </a:r>
            <a:r>
              <a:rPr lang="en-US" sz="1800" dirty="0" smtClean="0">
                <a:solidFill>
                  <a:srgbClr val="000000"/>
                </a:solidFill>
                <a:latin typeface="Consolas" panose="020B0609020204030204" pitchFamily="49" charset="0"/>
              </a:rPr>
              <a:t>;</a:t>
            </a:r>
          </a:p>
          <a:p>
            <a:pPr lvl="2" eaLnBrk="1" hangingPunct="1">
              <a:lnSpc>
                <a:spcPct val="90000"/>
              </a:lnSpc>
              <a:buFont typeface="Wingdings 2" panose="05020102010507070707" pitchFamily="18" charset="2"/>
              <a:buNone/>
              <a:defRPr/>
            </a:pPr>
            <a:r>
              <a:rPr lang="en-US" sz="1800" dirty="0" smtClean="0">
                <a:solidFill>
                  <a:srgbClr val="0000FF"/>
                </a:solidFill>
                <a:latin typeface="Consolas" panose="020B0609020204030204" pitchFamily="49" charset="0"/>
              </a:rPr>
              <a:t>	for</a:t>
            </a:r>
            <a:r>
              <a:rPr lang="en-US" sz="1800" dirty="0" smtClean="0">
                <a:solidFill>
                  <a:srgbClr val="000000"/>
                </a:solidFill>
                <a:latin typeface="Consolas" panose="020B0609020204030204" pitchFamily="49" charset="0"/>
              </a:rPr>
              <a:t> (counter = number; counter &gt;= </a:t>
            </a:r>
            <a:r>
              <a:rPr lang="en-US" sz="1800" dirty="0" smtClean="0">
                <a:solidFill>
                  <a:srgbClr val="128AFF"/>
                </a:solidFill>
                <a:latin typeface="Consolas" panose="020B0609020204030204" pitchFamily="49" charset="0"/>
              </a:rPr>
              <a:t>1</a:t>
            </a:r>
            <a:r>
              <a:rPr lang="en-US" sz="1800" dirty="0" smtClean="0">
                <a:solidFill>
                  <a:srgbClr val="000000"/>
                </a:solidFill>
                <a:latin typeface="Consolas" panose="020B0609020204030204" pitchFamily="49" charset="0"/>
              </a:rPr>
              <a:t>; counter--)</a:t>
            </a:r>
            <a:br>
              <a:rPr lang="en-US" sz="1800" dirty="0" smtClean="0">
                <a:solidFill>
                  <a:srgbClr val="000000"/>
                </a:solidFill>
                <a:latin typeface="Consolas" panose="020B0609020204030204" pitchFamily="49" charset="0"/>
              </a:rPr>
            </a:br>
            <a:r>
              <a:rPr lang="en-US" sz="1800" dirty="0" smtClean="0">
                <a:solidFill>
                  <a:srgbClr val="000000"/>
                </a:solidFill>
                <a:latin typeface="Consolas" panose="020B0609020204030204" pitchFamily="49" charset="0"/>
              </a:rPr>
              <a:t>   factorial *= counter;</a:t>
            </a:r>
          </a:p>
        </p:txBody>
      </p:sp>
    </p:spTree>
    <p:extLst>
      <p:ext uri="{BB962C8B-B14F-4D97-AF65-F5344CB8AC3E}">
        <p14:creationId xmlns:p14="http://schemas.microsoft.com/office/powerpoint/2010/main" val="98810236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5.14  </a:t>
            </a:r>
            <a:r>
              <a:rPr lang="en-US" smtClean="0">
                <a:solidFill>
                  <a:srgbClr val="3380E6"/>
                </a:solidFill>
                <a:latin typeface="Arial"/>
              </a:rPr>
              <a:t>Recursion (Cont.)</a:t>
            </a:r>
          </a:p>
        </p:txBody>
      </p:sp>
      <p:sp>
        <p:nvSpPr>
          <p:cNvPr id="180227" name="Text Placeholder 2"/>
          <p:cNvSpPr>
            <a:spLocks noGrp="1"/>
          </p:cNvSpPr>
          <p:nvPr>
            <p:ph type="body" idx="1"/>
          </p:nvPr>
        </p:nvSpPr>
        <p:spPr/>
        <p:txBody>
          <a:bodyPr>
            <a:normAutofit fontScale="92500" lnSpcReduction="10000"/>
          </a:bodyPr>
          <a:lstStyle/>
          <a:p>
            <a:pPr eaLnBrk="1" hangingPunct="1"/>
            <a:r>
              <a:rPr lang="en-US" altLang="en-US" dirty="0" smtClean="0">
                <a:solidFill>
                  <a:srgbClr val="000000"/>
                </a:solidFill>
                <a:latin typeface="Cambria" panose="02040503050406030204" pitchFamily="18" charset="0"/>
              </a:rPr>
              <a:t>A </a:t>
            </a:r>
            <a:r>
              <a:rPr lang="en-US" altLang="en-US" i="1" dirty="0" smtClean="0">
                <a:solidFill>
                  <a:srgbClr val="000000"/>
                </a:solidFill>
                <a:latin typeface="Cambria" panose="02040503050406030204" pitchFamily="18" charset="0"/>
              </a:rPr>
              <a:t>recursive</a:t>
            </a:r>
            <a:r>
              <a:rPr lang="en-US" altLang="en-US" dirty="0" smtClean="0">
                <a:solidFill>
                  <a:srgbClr val="000000"/>
                </a:solidFill>
                <a:latin typeface="Cambria" panose="02040503050406030204" pitchFamily="18" charset="0"/>
              </a:rPr>
              <a:t> definition of the factorial function is arrived at by observing the following relationship:</a:t>
            </a:r>
          </a:p>
          <a:p>
            <a:pPr lvl="2" eaLnBrk="1" hangingPunct="1">
              <a:buFont typeface="Wingdings 2" panose="05020102010507070707" pitchFamily="18" charset="2"/>
              <a:buNone/>
            </a:pPr>
            <a:r>
              <a:rPr lang="en-US" altLang="en-US" i="1" dirty="0" smtClean="0">
                <a:solidFill>
                  <a:srgbClr val="000000"/>
                </a:solidFill>
                <a:latin typeface="Cambria" panose="02040503050406030204" pitchFamily="18" charset="0"/>
              </a:rPr>
              <a:t>	n</a:t>
            </a:r>
            <a:r>
              <a:rPr lang="en-US" altLang="en-US" i="1" dirty="0" smtClean="0">
                <a:solidFill>
                  <a:srgbClr val="000000"/>
                </a:solidFill>
                <a:latin typeface="Consolas" panose="020B0609020204030204" pitchFamily="49" charset="0"/>
              </a:rPr>
              <a:t>!</a:t>
            </a:r>
            <a:r>
              <a:rPr lang="en-US" altLang="en-US" i="1" dirty="0" smtClean="0">
                <a:solidFill>
                  <a:srgbClr val="000000"/>
                </a:solidFill>
                <a:latin typeface="Cambria" panose="02040503050406030204" pitchFamily="18" charset="0"/>
              </a:rPr>
              <a:t> = n ·  (n – 1)!</a:t>
            </a:r>
          </a:p>
          <a:p>
            <a:pPr eaLnBrk="1" hangingPunct="1"/>
            <a:r>
              <a:rPr lang="en-US" altLang="en-US" dirty="0" smtClean="0">
                <a:solidFill>
                  <a:srgbClr val="000000"/>
                </a:solidFill>
                <a:latin typeface="Cambria" panose="02040503050406030204" pitchFamily="18" charset="0"/>
              </a:rPr>
              <a:t>For example, 5! is clearly equal to 5 * 4! as is shown by the following:</a:t>
            </a:r>
          </a:p>
          <a:p>
            <a:pPr lvl="2" eaLnBrk="1" hangingPunct="1">
              <a:buFont typeface="Wingdings 2" panose="05020102010507070707" pitchFamily="18" charset="2"/>
              <a:buNone/>
            </a:pPr>
            <a:r>
              <a:rPr lang="en-US" altLang="en-US" dirty="0" smtClean="0">
                <a:solidFill>
                  <a:srgbClr val="000000"/>
                </a:solidFill>
                <a:latin typeface="Consolas" panose="020B0609020204030204" pitchFamily="49" charset="0"/>
              </a:rPr>
              <a:t>	5!</a:t>
            </a:r>
            <a:r>
              <a:rPr lang="en-US" altLang="en-US" dirty="0" smtClean="0">
                <a:solidFill>
                  <a:srgbClr val="000000"/>
                </a:solidFill>
                <a:latin typeface="Cambria" panose="02040503050406030204" pitchFamily="18" charset="0"/>
              </a:rPr>
              <a:t> = 5 ·  4 · 3 · 2 · 1</a:t>
            </a:r>
            <a:br>
              <a:rPr lang="en-US" altLang="en-US" dirty="0" smtClean="0">
                <a:solidFill>
                  <a:srgbClr val="000000"/>
                </a:solidFill>
                <a:latin typeface="Cambria" panose="02040503050406030204" pitchFamily="18" charset="0"/>
              </a:rPr>
            </a:br>
            <a:r>
              <a:rPr lang="en-US" altLang="en-US" dirty="0" smtClean="0">
                <a:solidFill>
                  <a:srgbClr val="000000"/>
                </a:solidFill>
                <a:latin typeface="Consolas" panose="020B0609020204030204" pitchFamily="49" charset="0"/>
              </a:rPr>
              <a:t>5!</a:t>
            </a:r>
            <a:r>
              <a:rPr lang="en-US" altLang="en-US" dirty="0" smtClean="0">
                <a:solidFill>
                  <a:srgbClr val="000000"/>
                </a:solidFill>
                <a:latin typeface="Cambria" panose="02040503050406030204" pitchFamily="18" charset="0"/>
              </a:rPr>
              <a:t> = 5 · (4 · 3 · 2 · 1)</a:t>
            </a:r>
            <a:br>
              <a:rPr lang="en-US" altLang="en-US" dirty="0" smtClean="0">
                <a:solidFill>
                  <a:srgbClr val="000000"/>
                </a:solidFill>
                <a:latin typeface="Cambria" panose="02040503050406030204" pitchFamily="18" charset="0"/>
              </a:rPr>
            </a:br>
            <a:r>
              <a:rPr lang="en-US" altLang="en-US" dirty="0" smtClean="0">
                <a:solidFill>
                  <a:srgbClr val="000000"/>
                </a:solidFill>
                <a:latin typeface="Consolas" panose="020B0609020204030204" pitchFamily="49" charset="0"/>
              </a:rPr>
              <a:t>5!</a:t>
            </a:r>
            <a:r>
              <a:rPr lang="en-US" altLang="en-US" dirty="0" smtClean="0">
                <a:solidFill>
                  <a:srgbClr val="000000"/>
                </a:solidFill>
                <a:latin typeface="Cambria" panose="02040503050406030204" pitchFamily="18" charset="0"/>
              </a:rPr>
              <a:t> = 5 · (4!)</a:t>
            </a:r>
          </a:p>
          <a:p>
            <a:pPr eaLnBrk="1" hangingPunct="1"/>
            <a:r>
              <a:rPr lang="en-US" altLang="en-US" dirty="0" smtClean="0">
                <a:solidFill>
                  <a:srgbClr val="000000"/>
                </a:solidFill>
                <a:latin typeface="Cambria" panose="02040503050406030204" pitchFamily="18" charset="0"/>
              </a:rPr>
              <a:t>The evaluation of 5! would proceed as shown in Fig. 5.17. </a:t>
            </a:r>
          </a:p>
        </p:txBody>
      </p:sp>
    </p:spTree>
    <p:extLst>
      <p:ext uri="{BB962C8B-B14F-4D97-AF65-F5344CB8AC3E}">
        <p14:creationId xmlns:p14="http://schemas.microsoft.com/office/powerpoint/2010/main" val="354675380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5.14  </a:t>
            </a:r>
            <a:r>
              <a:rPr lang="en-US" smtClean="0">
                <a:solidFill>
                  <a:srgbClr val="3380E6"/>
                </a:solidFill>
                <a:latin typeface="Arial"/>
              </a:rPr>
              <a:t>Recursion (Cont.)</a:t>
            </a:r>
          </a:p>
        </p:txBody>
      </p:sp>
      <p:sp>
        <p:nvSpPr>
          <p:cNvPr id="181251" name="Text Placeholder 2"/>
          <p:cNvSpPr>
            <a:spLocks noGrp="1"/>
          </p:cNvSpPr>
          <p:nvPr>
            <p:ph type="body" idx="1"/>
          </p:nvPr>
        </p:nvSpPr>
        <p:spPr/>
        <p:txBody>
          <a:bodyPr/>
          <a:lstStyle/>
          <a:p>
            <a:pPr eaLnBrk="1" hangingPunct="1">
              <a:lnSpc>
                <a:spcPct val="90000"/>
              </a:lnSpc>
            </a:pPr>
            <a:r>
              <a:rPr lang="en-US" altLang="en-US" sz="2500" dirty="0" smtClean="0">
                <a:solidFill>
                  <a:srgbClr val="000000"/>
                </a:solidFill>
                <a:latin typeface="Cambria" panose="02040503050406030204" pitchFamily="18" charset="0"/>
              </a:rPr>
              <a:t>Figure 5.17(a) shows how the succession of recursive calls proceeds until 1! is evaluated to be 1 (i.e., the </a:t>
            </a:r>
            <a:r>
              <a:rPr lang="en-US" altLang="en-US" sz="2500" i="1" dirty="0" smtClean="0">
                <a:solidFill>
                  <a:srgbClr val="000000"/>
                </a:solidFill>
                <a:latin typeface="Cambria" panose="02040503050406030204" pitchFamily="18" charset="0"/>
              </a:rPr>
              <a:t>base</a:t>
            </a:r>
            <a:r>
              <a:rPr lang="en-US" altLang="en-US" sz="2500" dirty="0" smtClean="0">
                <a:solidFill>
                  <a:srgbClr val="000000"/>
                </a:solidFill>
                <a:latin typeface="Cambria" panose="02040503050406030204" pitchFamily="18" charset="0"/>
              </a:rPr>
              <a:t> case), which terminates the recursion. </a:t>
            </a:r>
          </a:p>
          <a:p>
            <a:pPr eaLnBrk="1" hangingPunct="1">
              <a:lnSpc>
                <a:spcPct val="90000"/>
              </a:lnSpc>
            </a:pPr>
            <a:r>
              <a:rPr lang="en-US" altLang="en-US" sz="2500" dirty="0" smtClean="0">
                <a:solidFill>
                  <a:srgbClr val="000000"/>
                </a:solidFill>
                <a:latin typeface="Cambria" panose="02040503050406030204" pitchFamily="18" charset="0"/>
              </a:rPr>
              <a:t>Figure 5.17(b) shows the values returned from each recursive call to its caller until the final value is calculated and returned.</a:t>
            </a:r>
          </a:p>
          <a:p>
            <a:pPr eaLnBrk="1" hangingPunct="1">
              <a:lnSpc>
                <a:spcPct val="90000"/>
              </a:lnSpc>
            </a:pPr>
            <a:r>
              <a:rPr lang="en-US" altLang="en-US" sz="2500" dirty="0" smtClean="0">
                <a:solidFill>
                  <a:srgbClr val="000000"/>
                </a:solidFill>
                <a:latin typeface="Cambria" panose="02040503050406030204" pitchFamily="18" charset="0"/>
              </a:rPr>
              <a:t>Figure 5.18 uses recursion to calculate and print the factorials of the integers 0–10 (the choice of the type </a:t>
            </a:r>
            <a:r>
              <a:rPr lang="en-US" altLang="en-US" sz="2500" dirty="0" smtClean="0">
                <a:solidFill>
                  <a:srgbClr val="000000"/>
                </a:solidFill>
                <a:latin typeface="Consolas" panose="020B0609020204030204" pitchFamily="49" charset="0"/>
              </a:rPr>
              <a:t>unsigned long </a:t>
            </a:r>
            <a:r>
              <a:rPr lang="en-US" altLang="en-US" sz="2500" dirty="0" err="1" smtClean="0">
                <a:solidFill>
                  <a:srgbClr val="000000"/>
                </a:solidFill>
                <a:latin typeface="Consolas" panose="020B0609020204030204" pitchFamily="49" charset="0"/>
              </a:rPr>
              <a:t>long</a:t>
            </a:r>
            <a:r>
              <a:rPr lang="en-US" altLang="en-US" sz="2500" dirty="0" smtClean="0">
                <a:solidFill>
                  <a:srgbClr val="000000"/>
                </a:solidFill>
                <a:latin typeface="Consolas" panose="020B0609020204030204" pitchFamily="49" charset="0"/>
              </a:rPr>
              <a:t> </a:t>
            </a:r>
            <a:r>
              <a:rPr lang="en-US" altLang="en-US" sz="2500" dirty="0" err="1" smtClean="0">
                <a:solidFill>
                  <a:srgbClr val="000000"/>
                </a:solidFill>
                <a:latin typeface="Consolas" panose="020B0609020204030204" pitchFamily="49" charset="0"/>
              </a:rPr>
              <a:t>int</a:t>
            </a:r>
            <a:r>
              <a:rPr lang="en-US" altLang="en-US" sz="2500" dirty="0" smtClean="0">
                <a:solidFill>
                  <a:srgbClr val="000000"/>
                </a:solidFill>
                <a:latin typeface="Cambria" panose="02040503050406030204" pitchFamily="18" charset="0"/>
              </a:rPr>
              <a:t> will be explained momentarily). </a:t>
            </a:r>
          </a:p>
        </p:txBody>
      </p:sp>
    </p:spTree>
    <p:extLst>
      <p:ext uri="{BB962C8B-B14F-4D97-AF65-F5344CB8AC3E}">
        <p14:creationId xmlns:p14="http://schemas.microsoft.com/office/powerpoint/2010/main" val="402536046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5.14  </a:t>
            </a:r>
            <a:r>
              <a:rPr lang="en-US" smtClean="0">
                <a:solidFill>
                  <a:srgbClr val="3380E6"/>
                </a:solidFill>
                <a:latin typeface="Arial"/>
              </a:rPr>
              <a:t>Recursion (Cont.)</a:t>
            </a:r>
          </a:p>
        </p:txBody>
      </p:sp>
      <p:sp>
        <p:nvSpPr>
          <p:cNvPr id="182275" name="Text Placeholder 2"/>
          <p:cNvSpPr>
            <a:spLocks noGrp="1"/>
          </p:cNvSpPr>
          <p:nvPr>
            <p:ph type="body" idx="1"/>
          </p:nvPr>
        </p:nvSpPr>
        <p:spPr/>
        <p:txBody>
          <a:bodyPr>
            <a:normAutofit fontScale="92500" lnSpcReduction="10000"/>
          </a:bodyPr>
          <a:lstStyle/>
          <a:p>
            <a:pPr eaLnBrk="1" hangingPunct="1">
              <a:lnSpc>
                <a:spcPct val="90000"/>
              </a:lnSpc>
            </a:pPr>
            <a:r>
              <a:rPr lang="en-US" altLang="en-US" dirty="0" smtClean="0">
                <a:solidFill>
                  <a:srgbClr val="000000"/>
                </a:solidFill>
                <a:latin typeface="Cambria" panose="02040503050406030204" pitchFamily="18" charset="0"/>
              </a:rPr>
              <a:t>If </a:t>
            </a:r>
            <a:r>
              <a:rPr lang="en-US" altLang="en-US" dirty="0" smtClean="0">
                <a:solidFill>
                  <a:srgbClr val="000000"/>
                </a:solidFill>
                <a:latin typeface="Consolas" panose="020B0609020204030204" pitchFamily="49" charset="0"/>
              </a:rPr>
              <a:t>number</a:t>
            </a:r>
            <a:r>
              <a:rPr lang="en-US" altLang="en-US" dirty="0" smtClean="0">
                <a:solidFill>
                  <a:srgbClr val="000000"/>
                </a:solidFill>
                <a:latin typeface="Cambria" panose="02040503050406030204" pitchFamily="18" charset="0"/>
              </a:rPr>
              <a:t> is indeed less than or equal to 1, </a:t>
            </a:r>
            <a:r>
              <a:rPr lang="en-US" altLang="en-US" dirty="0" smtClean="0">
                <a:solidFill>
                  <a:srgbClr val="000000"/>
                </a:solidFill>
                <a:latin typeface="Consolas" panose="020B0609020204030204" pitchFamily="49" charset="0"/>
              </a:rPr>
              <a:t>factorial</a:t>
            </a:r>
            <a:r>
              <a:rPr lang="en-US" altLang="en-US" dirty="0" smtClean="0">
                <a:solidFill>
                  <a:srgbClr val="000000"/>
                </a:solidFill>
                <a:latin typeface="Cambria" panose="02040503050406030204" pitchFamily="18" charset="0"/>
              </a:rPr>
              <a:t> returns 1, no further recursion is necessary, and the program terminates. </a:t>
            </a:r>
          </a:p>
          <a:p>
            <a:pPr eaLnBrk="1" hangingPunct="1">
              <a:lnSpc>
                <a:spcPct val="90000"/>
              </a:lnSpc>
            </a:pPr>
            <a:r>
              <a:rPr lang="en-US" altLang="en-US" dirty="0" smtClean="0">
                <a:solidFill>
                  <a:srgbClr val="000000"/>
                </a:solidFill>
                <a:latin typeface="Cambria" panose="02040503050406030204" pitchFamily="18" charset="0"/>
              </a:rPr>
              <a:t>If </a:t>
            </a:r>
            <a:r>
              <a:rPr lang="en-US" altLang="en-US" dirty="0" smtClean="0">
                <a:solidFill>
                  <a:srgbClr val="000000"/>
                </a:solidFill>
                <a:latin typeface="Consolas" panose="020B0609020204030204" pitchFamily="49" charset="0"/>
              </a:rPr>
              <a:t>number</a:t>
            </a:r>
            <a:r>
              <a:rPr lang="en-US" altLang="en-US" dirty="0" smtClean="0">
                <a:solidFill>
                  <a:srgbClr val="000000"/>
                </a:solidFill>
                <a:latin typeface="Cambria" panose="02040503050406030204" pitchFamily="18" charset="0"/>
              </a:rPr>
              <a:t> is greater than 1, the statement</a:t>
            </a:r>
          </a:p>
          <a:p>
            <a:pPr lvl="2" eaLnBrk="1" hangingPunct="1">
              <a:lnSpc>
                <a:spcPct val="90000"/>
              </a:lnSpc>
              <a:buFont typeface="Wingdings 2" panose="05020102010507070707" pitchFamily="18" charset="2"/>
              <a:buNone/>
            </a:pPr>
            <a:r>
              <a:rPr lang="en-US" altLang="en-US" b="1" dirty="0" smtClean="0">
                <a:solidFill>
                  <a:srgbClr val="0000FF"/>
                </a:solidFill>
                <a:latin typeface="Consolas" panose="020B0609020204030204" pitchFamily="49" charset="0"/>
              </a:rPr>
              <a:t>return</a:t>
            </a:r>
            <a:r>
              <a:rPr lang="en-US" altLang="en-US" b="1" dirty="0" smtClean="0">
                <a:solidFill>
                  <a:srgbClr val="000000"/>
                </a:solidFill>
                <a:latin typeface="Consolas" panose="020B0609020204030204" pitchFamily="49" charset="0"/>
              </a:rPr>
              <a:t> number * factorial(number - </a:t>
            </a:r>
            <a:r>
              <a:rPr lang="en-US" altLang="en-US" b="1" dirty="0" smtClean="0">
                <a:solidFill>
                  <a:srgbClr val="128AFF"/>
                </a:solidFill>
                <a:latin typeface="Consolas" panose="020B0609020204030204" pitchFamily="49" charset="0"/>
              </a:rPr>
              <a:t>1</a:t>
            </a:r>
            <a:r>
              <a:rPr lang="en-US" altLang="en-US" b="1" dirty="0" smtClean="0">
                <a:solidFill>
                  <a:srgbClr val="000000"/>
                </a:solidFill>
                <a:latin typeface="Consolas" panose="020B0609020204030204" pitchFamily="49" charset="0"/>
              </a:rPr>
              <a:t>);</a:t>
            </a:r>
          </a:p>
          <a:p>
            <a:pPr eaLnBrk="1" hangingPunct="1">
              <a:lnSpc>
                <a:spcPct val="90000"/>
              </a:lnSpc>
            </a:pPr>
            <a:r>
              <a:rPr lang="en-US" altLang="en-US" dirty="0" smtClean="0">
                <a:solidFill>
                  <a:srgbClr val="000000"/>
                </a:solidFill>
                <a:latin typeface="Cambria" panose="02040503050406030204" pitchFamily="18" charset="0"/>
              </a:rPr>
              <a:t>expresses the problem as the product of </a:t>
            </a:r>
            <a:r>
              <a:rPr lang="en-US" altLang="en-US" dirty="0" smtClean="0">
                <a:solidFill>
                  <a:srgbClr val="000000"/>
                </a:solidFill>
                <a:latin typeface="Consolas" panose="020B0609020204030204" pitchFamily="49" charset="0"/>
              </a:rPr>
              <a:t>number</a:t>
            </a:r>
            <a:r>
              <a:rPr lang="en-US" altLang="en-US" dirty="0" smtClean="0">
                <a:solidFill>
                  <a:srgbClr val="000000"/>
                </a:solidFill>
                <a:latin typeface="Cambria" panose="02040503050406030204" pitchFamily="18" charset="0"/>
              </a:rPr>
              <a:t> and a recursive call to </a:t>
            </a:r>
            <a:r>
              <a:rPr lang="en-US" altLang="en-US" dirty="0" smtClean="0">
                <a:solidFill>
                  <a:srgbClr val="000000"/>
                </a:solidFill>
                <a:latin typeface="Consolas" panose="020B0609020204030204" pitchFamily="49" charset="0"/>
              </a:rPr>
              <a:t>factorial</a:t>
            </a:r>
            <a:r>
              <a:rPr lang="en-US" altLang="en-US" dirty="0" smtClean="0">
                <a:solidFill>
                  <a:srgbClr val="000000"/>
                </a:solidFill>
                <a:latin typeface="Cambria" panose="02040503050406030204" pitchFamily="18" charset="0"/>
              </a:rPr>
              <a:t> evaluating the factorial of </a:t>
            </a:r>
            <a:r>
              <a:rPr lang="en-US" altLang="en-US" dirty="0" smtClean="0">
                <a:solidFill>
                  <a:srgbClr val="000000"/>
                </a:solidFill>
                <a:latin typeface="Consolas" panose="020B0609020204030204" pitchFamily="49" charset="0"/>
              </a:rPr>
              <a:t>number</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1</a:t>
            </a:r>
            <a:r>
              <a:rPr lang="en-US" altLang="en-US" dirty="0" smtClean="0">
                <a:solidFill>
                  <a:srgbClr val="000000"/>
                </a:solidFill>
                <a:latin typeface="Cambria" panose="02040503050406030204" pitchFamily="18" charset="0"/>
              </a:rPr>
              <a:t>. </a:t>
            </a:r>
          </a:p>
          <a:p>
            <a:pPr eaLnBrk="1" hangingPunct="1">
              <a:lnSpc>
                <a:spcPct val="90000"/>
              </a:lnSpc>
            </a:pPr>
            <a:r>
              <a:rPr lang="en-US" altLang="en-US" dirty="0" smtClean="0">
                <a:solidFill>
                  <a:srgbClr val="000000"/>
                </a:solidFill>
                <a:latin typeface="Cambria" panose="02040503050406030204" pitchFamily="18" charset="0"/>
              </a:rPr>
              <a:t>The call </a:t>
            </a:r>
            <a:r>
              <a:rPr lang="en-US" altLang="en-US" dirty="0" smtClean="0">
                <a:solidFill>
                  <a:srgbClr val="000000"/>
                </a:solidFill>
                <a:latin typeface="Consolas" panose="020B0609020204030204" pitchFamily="49" charset="0"/>
              </a:rPr>
              <a:t>factorial(number</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1</a:t>
            </a:r>
            <a:r>
              <a:rPr lang="en-US" altLang="en-US" dirty="0" smtClean="0">
                <a:solidFill>
                  <a:srgbClr val="000000"/>
                </a:solidFill>
                <a:latin typeface="Cambria" panose="02040503050406030204" pitchFamily="18" charset="0"/>
              </a:rPr>
              <a:t>) is a slightly simpler problem than the original calculation </a:t>
            </a:r>
            <a:r>
              <a:rPr lang="en-US" altLang="en-US" dirty="0" smtClean="0">
                <a:solidFill>
                  <a:srgbClr val="000000"/>
                </a:solidFill>
                <a:latin typeface="Consolas" panose="020B0609020204030204" pitchFamily="49" charset="0"/>
              </a:rPr>
              <a:t>factorial(number</a:t>
            </a:r>
            <a:r>
              <a:rPr lang="en-US" altLang="en-US" dirty="0" smtClean="0">
                <a:solidFill>
                  <a:srgbClr val="000000"/>
                </a:solidFill>
                <a:latin typeface="Cambria" panose="02040503050406030204" pitchFamily="18" charset="0"/>
              </a:rPr>
              <a:t>). </a:t>
            </a:r>
          </a:p>
        </p:txBody>
      </p:sp>
    </p:spTree>
    <p:extLst>
      <p:ext uri="{BB962C8B-B14F-4D97-AF65-F5344CB8AC3E}">
        <p14:creationId xmlns:p14="http://schemas.microsoft.com/office/powerpoint/2010/main" val="330338623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5.14  </a:t>
            </a:r>
            <a:r>
              <a:rPr lang="en-US" smtClean="0">
                <a:solidFill>
                  <a:srgbClr val="3380E6"/>
                </a:solidFill>
                <a:latin typeface="Arial"/>
              </a:rPr>
              <a:t>Recursion (Cont.)</a:t>
            </a:r>
          </a:p>
        </p:txBody>
      </p:sp>
      <p:sp>
        <p:nvSpPr>
          <p:cNvPr id="183299" name="Text Placeholder 2"/>
          <p:cNvSpPr>
            <a:spLocks noGrp="1"/>
          </p:cNvSpPr>
          <p:nvPr>
            <p:ph type="body" idx="1"/>
          </p:nvPr>
        </p:nvSpPr>
        <p:spPr/>
        <p:txBody>
          <a:bodyPr/>
          <a:lstStyle/>
          <a:p>
            <a:pPr eaLnBrk="1" hangingPunct="1">
              <a:lnSpc>
                <a:spcPct val="90000"/>
              </a:lnSpc>
            </a:pPr>
            <a:r>
              <a:rPr lang="en-US" altLang="en-US" sz="2500" dirty="0" smtClean="0">
                <a:solidFill>
                  <a:srgbClr val="000000"/>
                </a:solidFill>
                <a:latin typeface="Cambria" panose="02040503050406030204" pitchFamily="18" charset="0"/>
              </a:rPr>
              <a:t>Function </a:t>
            </a:r>
            <a:r>
              <a:rPr lang="en-US" altLang="en-US" sz="2500" dirty="0" smtClean="0">
                <a:solidFill>
                  <a:srgbClr val="000000"/>
                </a:solidFill>
                <a:latin typeface="Consolas" panose="020B0609020204030204" pitchFamily="49" charset="0"/>
              </a:rPr>
              <a:t>factorial</a:t>
            </a:r>
            <a:r>
              <a:rPr lang="en-US" altLang="en-US" sz="2500" dirty="0" smtClean="0">
                <a:solidFill>
                  <a:srgbClr val="000000"/>
                </a:solidFill>
                <a:latin typeface="Cambria" panose="02040503050406030204" pitchFamily="18" charset="0"/>
              </a:rPr>
              <a:t> has been declared to receive a parameter of type </a:t>
            </a:r>
            <a:r>
              <a:rPr lang="en-US" altLang="en-US" sz="2500" dirty="0" smtClean="0">
                <a:solidFill>
                  <a:srgbClr val="000000"/>
                </a:solidFill>
                <a:latin typeface="Consolas" panose="020B0609020204030204" pitchFamily="49" charset="0"/>
              </a:rPr>
              <a:t>long</a:t>
            </a:r>
            <a:r>
              <a:rPr lang="en-US" altLang="en-US" sz="2500" dirty="0" smtClean="0">
                <a:solidFill>
                  <a:srgbClr val="000000"/>
                </a:solidFill>
                <a:latin typeface="Cambria" panose="02040503050406030204" pitchFamily="18" charset="0"/>
              </a:rPr>
              <a:t> and return a result of type </a:t>
            </a:r>
            <a:r>
              <a:rPr lang="en-US" altLang="en-US" sz="2500" dirty="0" smtClean="0">
                <a:solidFill>
                  <a:srgbClr val="000000"/>
                </a:solidFill>
                <a:latin typeface="Consolas" panose="020B0609020204030204" pitchFamily="49" charset="0"/>
              </a:rPr>
              <a:t>long</a:t>
            </a:r>
            <a:r>
              <a:rPr lang="en-US" altLang="en-US" sz="2500" dirty="0" smtClean="0">
                <a:solidFill>
                  <a:srgbClr val="000000"/>
                </a:solidFill>
                <a:latin typeface="Cambria" panose="02040503050406030204" pitchFamily="18" charset="0"/>
              </a:rPr>
              <a:t>. </a:t>
            </a:r>
          </a:p>
          <a:p>
            <a:pPr eaLnBrk="1" hangingPunct="1">
              <a:lnSpc>
                <a:spcPct val="90000"/>
              </a:lnSpc>
            </a:pPr>
            <a:r>
              <a:rPr lang="en-US" altLang="en-US" sz="2500" dirty="0" smtClean="0">
                <a:solidFill>
                  <a:srgbClr val="000000"/>
                </a:solidFill>
                <a:latin typeface="Cambria" panose="02040503050406030204" pitchFamily="18" charset="0"/>
              </a:rPr>
              <a:t>This is shorthand notation for </a:t>
            </a:r>
            <a:r>
              <a:rPr lang="en-US" altLang="en-US" sz="2500" dirty="0" smtClean="0">
                <a:solidFill>
                  <a:srgbClr val="000000"/>
                </a:solidFill>
                <a:latin typeface="Consolas" panose="020B0609020204030204" pitchFamily="49" charset="0"/>
              </a:rPr>
              <a:t>long</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int</a:t>
            </a:r>
            <a:r>
              <a:rPr lang="en-US" altLang="en-US" sz="2500" dirty="0" smtClean="0">
                <a:solidFill>
                  <a:srgbClr val="000000"/>
                </a:solidFill>
                <a:latin typeface="Cambria" panose="02040503050406030204" pitchFamily="18" charset="0"/>
              </a:rPr>
              <a:t>. </a:t>
            </a:r>
          </a:p>
          <a:p>
            <a:pPr eaLnBrk="1" hangingPunct="1">
              <a:lnSpc>
                <a:spcPct val="90000"/>
              </a:lnSpc>
            </a:pPr>
            <a:r>
              <a:rPr lang="en-US" altLang="en-US" sz="2500" dirty="0" smtClean="0">
                <a:solidFill>
                  <a:srgbClr val="000000"/>
                </a:solidFill>
                <a:latin typeface="Cambria" panose="02040503050406030204" pitchFamily="18" charset="0"/>
              </a:rPr>
              <a:t>The C standard specifies that a variable of type </a:t>
            </a:r>
            <a:r>
              <a:rPr lang="en-US" altLang="en-US" sz="2500" dirty="0" smtClean="0">
                <a:solidFill>
                  <a:srgbClr val="000000"/>
                </a:solidFill>
                <a:latin typeface="Consolas" panose="020B0609020204030204" pitchFamily="49" charset="0"/>
              </a:rPr>
              <a:t>long</a:t>
            </a:r>
            <a:r>
              <a:rPr lang="en-US" altLang="en-US" sz="2500" dirty="0" smtClean="0">
                <a:solidFill>
                  <a:srgbClr val="000000"/>
                </a:solidFill>
                <a:latin typeface="Cambria" panose="02040503050406030204" pitchFamily="18" charset="0"/>
              </a:rPr>
              <a:t> </a:t>
            </a:r>
            <a:r>
              <a:rPr lang="en-US" altLang="en-US" sz="2500" dirty="0" err="1" smtClean="0">
                <a:solidFill>
                  <a:srgbClr val="000000"/>
                </a:solidFill>
                <a:latin typeface="Consolas" panose="020B0609020204030204" pitchFamily="49" charset="0"/>
              </a:rPr>
              <a:t>int</a:t>
            </a:r>
            <a:r>
              <a:rPr lang="en-US" altLang="en-US" sz="2500" dirty="0" smtClean="0">
                <a:solidFill>
                  <a:srgbClr val="000000"/>
                </a:solidFill>
                <a:latin typeface="Cambria" panose="02040503050406030204" pitchFamily="18" charset="0"/>
              </a:rPr>
              <a:t> is stored in at least 4 bytes, and thus may hold a value as large as +2147483647. </a:t>
            </a:r>
          </a:p>
          <a:p>
            <a:pPr eaLnBrk="1" hangingPunct="1">
              <a:lnSpc>
                <a:spcPct val="90000"/>
              </a:lnSpc>
            </a:pPr>
            <a:r>
              <a:rPr lang="en-US" altLang="en-US" sz="2500" dirty="0" smtClean="0">
                <a:solidFill>
                  <a:srgbClr val="000000"/>
                </a:solidFill>
                <a:latin typeface="Cambria" panose="02040503050406030204" pitchFamily="18" charset="0"/>
              </a:rPr>
              <a:t>As can be seen in Fig. 5.14, factorial values become large quickly. </a:t>
            </a:r>
          </a:p>
          <a:p>
            <a:pPr eaLnBrk="1" hangingPunct="1">
              <a:lnSpc>
                <a:spcPct val="90000"/>
              </a:lnSpc>
            </a:pPr>
            <a:r>
              <a:rPr lang="en-US" altLang="en-US" sz="2500" dirty="0" smtClean="0">
                <a:solidFill>
                  <a:srgbClr val="000000"/>
                </a:solidFill>
                <a:latin typeface="Cambria" panose="02040503050406030204" pitchFamily="18" charset="0"/>
              </a:rPr>
              <a:t>We’ve chosen the data type </a:t>
            </a:r>
            <a:r>
              <a:rPr lang="en-US" altLang="en-US" sz="2500" dirty="0" smtClean="0">
                <a:solidFill>
                  <a:srgbClr val="000000"/>
                </a:solidFill>
                <a:latin typeface="Consolas" panose="020B0609020204030204" pitchFamily="49" charset="0"/>
              </a:rPr>
              <a:t>long</a:t>
            </a:r>
            <a:r>
              <a:rPr lang="en-US" altLang="en-US" sz="2500" dirty="0" smtClean="0">
                <a:solidFill>
                  <a:srgbClr val="000000"/>
                </a:solidFill>
                <a:latin typeface="Cambria" panose="02040503050406030204" pitchFamily="18" charset="0"/>
              </a:rPr>
              <a:t> so the program can calculate factorials greater than 7! on computers with small (such as 2-byte) integers. </a:t>
            </a:r>
          </a:p>
        </p:txBody>
      </p:sp>
    </p:spTree>
    <p:extLst>
      <p:ext uri="{BB962C8B-B14F-4D97-AF65-F5344CB8AC3E}">
        <p14:creationId xmlns:p14="http://schemas.microsoft.com/office/powerpoint/2010/main" val="128549709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6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50" cy="6314610"/>
          </a:xfrm>
          <a:prstGeom prst="rect">
            <a:avLst/>
          </a:prstGeom>
          <a:noFill/>
          <a:ln>
            <a:noFill/>
          </a:ln>
        </p:spPr>
      </p:pic>
    </p:spTree>
    <p:extLst>
      <p:ext uri="{BB962C8B-B14F-4D97-AF65-F5344CB8AC3E}">
        <p14:creationId xmlns:p14="http://schemas.microsoft.com/office/powerpoint/2010/main" val="221011161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6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640856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0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20050" cy="6196855"/>
          </a:xfrm>
          <a:prstGeom prst="rect">
            <a:avLst/>
          </a:prstGeom>
          <a:noFill/>
          <a:ln>
            <a:noFill/>
          </a:ln>
        </p:spPr>
      </p:pic>
    </p:spTree>
    <p:extLst>
      <p:ext uri="{BB962C8B-B14F-4D97-AF65-F5344CB8AC3E}">
        <p14:creationId xmlns:p14="http://schemas.microsoft.com/office/powerpoint/2010/main" val="271427007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6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20049" cy="6196854"/>
          </a:xfrm>
          <a:prstGeom prst="rect">
            <a:avLst/>
          </a:prstGeom>
          <a:noFill/>
          <a:ln>
            <a:noFill/>
          </a:ln>
        </p:spPr>
      </p:pic>
    </p:spTree>
    <p:extLst>
      <p:ext uri="{BB962C8B-B14F-4D97-AF65-F5344CB8AC3E}">
        <p14:creationId xmlns:p14="http://schemas.microsoft.com/office/powerpoint/2010/main" val="208375750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7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8039" y="0"/>
            <a:ext cx="8243961" cy="6369864"/>
          </a:xfrm>
          <a:prstGeom prst="rect">
            <a:avLst/>
          </a:prstGeom>
          <a:noFill/>
          <a:ln>
            <a:noFill/>
          </a:ln>
        </p:spPr>
      </p:pic>
    </p:spTree>
    <p:extLst>
      <p:ext uri="{BB962C8B-B14F-4D97-AF65-F5344CB8AC3E}">
        <p14:creationId xmlns:p14="http://schemas.microsoft.com/office/powerpoint/2010/main" val="199200127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5.14  </a:t>
            </a:r>
            <a:r>
              <a:rPr lang="en-US" smtClean="0">
                <a:solidFill>
                  <a:srgbClr val="3380E6"/>
                </a:solidFill>
                <a:latin typeface="Arial"/>
              </a:rPr>
              <a:t>Recursion (Cont.)</a:t>
            </a:r>
          </a:p>
        </p:txBody>
      </p:sp>
      <p:sp>
        <p:nvSpPr>
          <p:cNvPr id="188419" name="Text Placeholder 2"/>
          <p:cNvSpPr>
            <a:spLocks noGrp="1"/>
          </p:cNvSpPr>
          <p:nvPr>
            <p:ph type="body" idx="1"/>
          </p:nvPr>
        </p:nvSpPr>
        <p:spPr/>
        <p:txBody>
          <a:bodyPr>
            <a:normAutofit lnSpcReduction="10000"/>
          </a:bodyPr>
          <a:lstStyle/>
          <a:p>
            <a:pPr eaLnBrk="1" hangingPunct="1"/>
            <a:r>
              <a:rPr lang="en-US" altLang="en-US" sz="2400" dirty="0" smtClean="0">
                <a:solidFill>
                  <a:srgbClr val="000000"/>
                </a:solidFill>
                <a:latin typeface="Cambria" panose="02040503050406030204" pitchFamily="18" charset="0"/>
              </a:rPr>
              <a:t>The recursive </a:t>
            </a:r>
            <a:r>
              <a:rPr lang="en-US" altLang="en-US" sz="2400" dirty="0" smtClean="0">
                <a:solidFill>
                  <a:srgbClr val="000000"/>
                </a:solidFill>
                <a:latin typeface="Consolas" panose="020B0609020204030204" pitchFamily="49" charset="0"/>
              </a:rPr>
              <a:t>factorial</a:t>
            </a:r>
            <a:r>
              <a:rPr lang="en-US" altLang="en-US" sz="2400" dirty="0" smtClean="0">
                <a:solidFill>
                  <a:srgbClr val="000000"/>
                </a:solidFill>
                <a:latin typeface="Cambria" panose="02040503050406030204" pitchFamily="18" charset="0"/>
              </a:rPr>
              <a:t> function first tests whether a </a:t>
            </a:r>
            <a:r>
              <a:rPr lang="en-US" altLang="en-US" sz="2400" i="1" dirty="0" smtClean="0">
                <a:solidFill>
                  <a:srgbClr val="000000"/>
                </a:solidFill>
                <a:latin typeface="Cambria" panose="02040503050406030204" pitchFamily="18" charset="0"/>
              </a:rPr>
              <a:t>terminating condition </a:t>
            </a:r>
            <a:r>
              <a:rPr lang="en-US" altLang="en-US" sz="2400" dirty="0" smtClean="0">
                <a:solidFill>
                  <a:srgbClr val="000000"/>
                </a:solidFill>
                <a:latin typeface="Cambria" panose="02040503050406030204" pitchFamily="18" charset="0"/>
              </a:rPr>
              <a:t>is true, i.e., whether </a:t>
            </a:r>
            <a:r>
              <a:rPr lang="en-US" altLang="en-US" sz="2400" dirty="0" smtClean="0">
                <a:solidFill>
                  <a:srgbClr val="000000"/>
                </a:solidFill>
                <a:latin typeface="Consolas" panose="020B0609020204030204" pitchFamily="49" charset="0"/>
              </a:rPr>
              <a:t>number</a:t>
            </a:r>
            <a:r>
              <a:rPr lang="en-US" altLang="en-US" sz="2400" dirty="0" smtClean="0">
                <a:solidFill>
                  <a:srgbClr val="000000"/>
                </a:solidFill>
                <a:latin typeface="Cambria" panose="02040503050406030204" pitchFamily="18" charset="0"/>
              </a:rPr>
              <a:t> is less than or equal to 1. </a:t>
            </a:r>
          </a:p>
          <a:p>
            <a:pPr eaLnBrk="1" hangingPunct="1"/>
            <a:r>
              <a:rPr lang="en-US" altLang="en-US" sz="2400" dirty="0" smtClean="0">
                <a:solidFill>
                  <a:srgbClr val="000000"/>
                </a:solidFill>
                <a:latin typeface="Cambria" panose="02040503050406030204" pitchFamily="18" charset="0"/>
              </a:rPr>
              <a:t>The conversion </a:t>
            </a:r>
            <a:r>
              <a:rPr lang="en-US" altLang="en-US" sz="2400" dirty="0" err="1" smtClean="0">
                <a:solidFill>
                  <a:srgbClr val="000000"/>
                </a:solidFill>
                <a:latin typeface="Cambria" panose="02040503050406030204" pitchFamily="18" charset="0"/>
              </a:rPr>
              <a:t>specifier</a:t>
            </a:r>
            <a:r>
              <a:rPr lang="en-US" altLang="en-US" sz="2400" dirty="0" smtClean="0">
                <a:solidFill>
                  <a:srgbClr val="000000"/>
                </a:solidFill>
                <a:latin typeface="Cambria" panose="02040503050406030204" pitchFamily="18" charset="0"/>
              </a:rPr>
              <a:t> </a:t>
            </a:r>
            <a:r>
              <a:rPr lang="en-US" altLang="en-US" sz="2400" dirty="0" smtClean="0">
                <a:solidFill>
                  <a:srgbClr val="000000"/>
                </a:solidFill>
                <a:latin typeface="Consolas" panose="020B0609020204030204" pitchFamily="49" charset="0"/>
              </a:rPr>
              <a:t>%</a:t>
            </a:r>
            <a:r>
              <a:rPr lang="en-US" altLang="en-US" sz="2400" dirty="0" err="1" smtClean="0">
                <a:solidFill>
                  <a:srgbClr val="000000"/>
                </a:solidFill>
                <a:latin typeface="Consolas" panose="020B0609020204030204" pitchFamily="49" charset="0"/>
              </a:rPr>
              <a:t>llu</a:t>
            </a:r>
            <a:r>
              <a:rPr lang="en-US" altLang="en-US" sz="2400" dirty="0" smtClean="0">
                <a:solidFill>
                  <a:srgbClr val="000000"/>
                </a:solidFill>
                <a:latin typeface="Cambria" panose="02040503050406030204" pitchFamily="18" charset="0"/>
              </a:rPr>
              <a:t> is used to print </a:t>
            </a:r>
            <a:r>
              <a:rPr lang="en-US" altLang="en-US" sz="2400" dirty="0" smtClean="0">
                <a:solidFill>
                  <a:srgbClr val="000000"/>
                </a:solidFill>
                <a:latin typeface="Consolas" panose="020B0609020204030204" pitchFamily="49" charset="0"/>
              </a:rPr>
              <a:t>unsigned long </a:t>
            </a:r>
            <a:r>
              <a:rPr lang="en-US" altLang="en-US" sz="2400" dirty="0" err="1" smtClean="0">
                <a:solidFill>
                  <a:srgbClr val="000000"/>
                </a:solidFill>
                <a:latin typeface="Consolas" panose="020B0609020204030204" pitchFamily="49" charset="0"/>
              </a:rPr>
              <a:t>long</a:t>
            </a:r>
            <a:r>
              <a:rPr lang="en-US" altLang="en-US" sz="2400" dirty="0" smtClean="0">
                <a:solidFill>
                  <a:srgbClr val="000000"/>
                </a:solidFill>
                <a:latin typeface="Consolas" panose="020B0609020204030204" pitchFamily="49" charset="0"/>
              </a:rPr>
              <a:t> </a:t>
            </a:r>
            <a:r>
              <a:rPr lang="en-US" altLang="en-US" sz="2400" dirty="0" err="1" smtClean="0">
                <a:solidFill>
                  <a:srgbClr val="000000"/>
                </a:solidFill>
                <a:latin typeface="Consolas" panose="020B0609020204030204" pitchFamily="49" charset="0"/>
              </a:rPr>
              <a:t>int</a:t>
            </a:r>
            <a:r>
              <a:rPr lang="en-US" altLang="en-US" sz="2400" dirty="0" smtClean="0">
                <a:solidFill>
                  <a:srgbClr val="000000"/>
                </a:solidFill>
                <a:latin typeface="Cambria" panose="02040503050406030204" pitchFamily="18" charset="0"/>
              </a:rPr>
              <a:t> values. </a:t>
            </a:r>
          </a:p>
          <a:p>
            <a:pPr eaLnBrk="1" hangingPunct="1"/>
            <a:r>
              <a:rPr lang="en-US" altLang="en-US" sz="2400" dirty="0" smtClean="0">
                <a:solidFill>
                  <a:srgbClr val="000000"/>
                </a:solidFill>
                <a:latin typeface="Cambria" panose="02040503050406030204" pitchFamily="18" charset="0"/>
              </a:rPr>
              <a:t>Unfortunately, the </a:t>
            </a:r>
            <a:r>
              <a:rPr lang="en-US" altLang="en-US" sz="2400" dirty="0" smtClean="0">
                <a:solidFill>
                  <a:srgbClr val="000000"/>
                </a:solidFill>
                <a:latin typeface="Consolas" panose="020B0609020204030204" pitchFamily="49" charset="0"/>
              </a:rPr>
              <a:t>factorial</a:t>
            </a:r>
            <a:r>
              <a:rPr lang="en-US" altLang="en-US" sz="2400" dirty="0" smtClean="0">
                <a:solidFill>
                  <a:srgbClr val="000000"/>
                </a:solidFill>
                <a:latin typeface="Cambria" panose="02040503050406030204" pitchFamily="18" charset="0"/>
              </a:rPr>
              <a:t> function produces large values so quickly that even </a:t>
            </a:r>
            <a:r>
              <a:rPr lang="en-US" altLang="en-US" sz="2400" dirty="0" smtClean="0">
                <a:solidFill>
                  <a:srgbClr val="000000"/>
                </a:solidFill>
                <a:latin typeface="Consolas" panose="020B0609020204030204" pitchFamily="49" charset="0"/>
              </a:rPr>
              <a:t>unsigned long </a:t>
            </a:r>
            <a:r>
              <a:rPr lang="en-US" altLang="en-US" sz="2400" dirty="0" err="1" smtClean="0">
                <a:solidFill>
                  <a:srgbClr val="000000"/>
                </a:solidFill>
                <a:latin typeface="Consolas" panose="020B0609020204030204" pitchFamily="49" charset="0"/>
              </a:rPr>
              <a:t>long</a:t>
            </a:r>
            <a:r>
              <a:rPr lang="en-US" altLang="en-US" sz="2400" dirty="0" smtClean="0">
                <a:solidFill>
                  <a:srgbClr val="000000"/>
                </a:solidFill>
                <a:latin typeface="Cambria" panose="02040503050406030204" pitchFamily="18" charset="0"/>
              </a:rPr>
              <a:t> </a:t>
            </a:r>
            <a:r>
              <a:rPr lang="en-US" altLang="en-US" sz="2400" dirty="0" err="1" smtClean="0">
                <a:solidFill>
                  <a:srgbClr val="000000"/>
                </a:solidFill>
                <a:latin typeface="Consolas" panose="020B0609020204030204" pitchFamily="49" charset="0"/>
              </a:rPr>
              <a:t>int</a:t>
            </a:r>
            <a:r>
              <a:rPr lang="en-US" altLang="en-US" sz="2400" dirty="0" smtClean="0">
                <a:solidFill>
                  <a:srgbClr val="000000"/>
                </a:solidFill>
                <a:latin typeface="Cambria" panose="02040503050406030204" pitchFamily="18" charset="0"/>
              </a:rPr>
              <a:t> does not help us print very many factorial values before the maximum value of an </a:t>
            </a:r>
            <a:r>
              <a:rPr lang="en-US" altLang="en-US" sz="2400" dirty="0" smtClean="0">
                <a:solidFill>
                  <a:srgbClr val="000000"/>
                </a:solidFill>
                <a:latin typeface="Consolas" panose="020B0609020204030204" pitchFamily="49" charset="0"/>
              </a:rPr>
              <a:t>unsigned long </a:t>
            </a:r>
            <a:r>
              <a:rPr lang="en-US" altLang="en-US" sz="2400" dirty="0" err="1" smtClean="0">
                <a:solidFill>
                  <a:srgbClr val="000000"/>
                </a:solidFill>
                <a:latin typeface="Consolas" panose="020B0609020204030204" pitchFamily="49" charset="0"/>
              </a:rPr>
              <a:t>long</a:t>
            </a:r>
            <a:r>
              <a:rPr lang="en-US" altLang="en-US" sz="2400" dirty="0" smtClean="0">
                <a:solidFill>
                  <a:srgbClr val="000000"/>
                </a:solidFill>
                <a:latin typeface="Cambria" panose="02040503050406030204" pitchFamily="18" charset="0"/>
              </a:rPr>
              <a:t> </a:t>
            </a:r>
            <a:r>
              <a:rPr lang="en-US" altLang="en-US" sz="2400" dirty="0" err="1" smtClean="0">
                <a:solidFill>
                  <a:srgbClr val="000000"/>
                </a:solidFill>
                <a:latin typeface="Consolas" panose="020B0609020204030204" pitchFamily="49" charset="0"/>
              </a:rPr>
              <a:t>int</a:t>
            </a:r>
            <a:r>
              <a:rPr lang="en-US" altLang="en-US" sz="2400" dirty="0" smtClean="0">
                <a:solidFill>
                  <a:srgbClr val="000000"/>
                </a:solidFill>
                <a:latin typeface="Cambria" panose="02040503050406030204" pitchFamily="18" charset="0"/>
              </a:rPr>
              <a:t> variable is exceeded. </a:t>
            </a:r>
          </a:p>
          <a:p>
            <a:pPr eaLnBrk="1" hangingPunct="1"/>
            <a:r>
              <a:rPr lang="en-US" altLang="en-US" sz="2400" dirty="0" smtClean="0">
                <a:solidFill>
                  <a:srgbClr val="000000"/>
                </a:solidFill>
                <a:latin typeface="Cambria" panose="02040503050406030204" pitchFamily="18" charset="0"/>
              </a:rPr>
              <a:t>Even when we use </a:t>
            </a:r>
            <a:r>
              <a:rPr lang="en-US" altLang="en-US" sz="2400" dirty="0" smtClean="0">
                <a:solidFill>
                  <a:srgbClr val="000000"/>
                </a:solidFill>
                <a:latin typeface="Consolas" panose="020B0609020204030204" pitchFamily="49" charset="0"/>
              </a:rPr>
              <a:t>unsigned long </a:t>
            </a:r>
            <a:r>
              <a:rPr lang="en-US" altLang="en-US" sz="2400" dirty="0" err="1" smtClean="0">
                <a:solidFill>
                  <a:srgbClr val="000000"/>
                </a:solidFill>
                <a:latin typeface="Consolas" panose="020B0609020204030204" pitchFamily="49" charset="0"/>
              </a:rPr>
              <a:t>long</a:t>
            </a:r>
            <a:r>
              <a:rPr lang="en-US" altLang="en-US" sz="2400" dirty="0" smtClean="0">
                <a:solidFill>
                  <a:srgbClr val="000000"/>
                </a:solidFill>
                <a:latin typeface="Cambria" panose="02040503050406030204" pitchFamily="18" charset="0"/>
              </a:rPr>
              <a:t> </a:t>
            </a:r>
            <a:r>
              <a:rPr lang="en-US" altLang="en-US" sz="2400" dirty="0" err="1" smtClean="0">
                <a:solidFill>
                  <a:srgbClr val="000000"/>
                </a:solidFill>
                <a:latin typeface="Consolas" panose="020B0609020204030204" pitchFamily="49" charset="0"/>
              </a:rPr>
              <a:t>int</a:t>
            </a:r>
            <a:r>
              <a:rPr lang="en-US" altLang="en-US" sz="2400" dirty="0" smtClean="0">
                <a:solidFill>
                  <a:srgbClr val="000000"/>
                </a:solidFill>
                <a:latin typeface="Cambria" panose="02040503050406030204" pitchFamily="18" charset="0"/>
              </a:rPr>
              <a:t>, we still can’t calculate factorials beyond 21! </a:t>
            </a:r>
          </a:p>
        </p:txBody>
      </p:sp>
    </p:spTree>
    <p:extLst>
      <p:ext uri="{BB962C8B-B14F-4D97-AF65-F5344CB8AC3E}">
        <p14:creationId xmlns:p14="http://schemas.microsoft.com/office/powerpoint/2010/main" val="258114026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5.14  </a:t>
            </a:r>
            <a:r>
              <a:rPr lang="en-US" smtClean="0">
                <a:solidFill>
                  <a:srgbClr val="3380E6"/>
                </a:solidFill>
                <a:latin typeface="Arial"/>
              </a:rPr>
              <a:t>Recursion (Cont.)</a:t>
            </a:r>
          </a:p>
        </p:txBody>
      </p:sp>
      <p:sp>
        <p:nvSpPr>
          <p:cNvPr id="189443" name="Text Placeholder 2"/>
          <p:cNvSpPr>
            <a:spLocks noGrp="1"/>
          </p:cNvSpPr>
          <p:nvPr>
            <p:ph type="body" idx="1"/>
          </p:nvPr>
        </p:nvSpPr>
        <p:spPr/>
        <p:txBody>
          <a:bodyPr>
            <a:normAutofit fontScale="92500" lnSpcReduction="10000"/>
          </a:bodyPr>
          <a:lstStyle/>
          <a:p>
            <a:pPr eaLnBrk="1" hangingPunct="1"/>
            <a:r>
              <a:rPr lang="en-US" altLang="en-US" dirty="0" smtClean="0">
                <a:solidFill>
                  <a:srgbClr val="000000"/>
                </a:solidFill>
                <a:latin typeface="Cambria" panose="02040503050406030204" pitchFamily="18" charset="0"/>
              </a:rPr>
              <a:t>This points to a weakness in C (and most other procedural programming languages)—namely that the language is not easily </a:t>
            </a:r>
            <a:r>
              <a:rPr lang="en-US" altLang="en-US" i="1" dirty="0" smtClean="0">
                <a:solidFill>
                  <a:srgbClr val="000000"/>
                </a:solidFill>
                <a:latin typeface="Cambria" panose="02040503050406030204" pitchFamily="18" charset="0"/>
              </a:rPr>
              <a:t>extended</a:t>
            </a:r>
            <a:r>
              <a:rPr lang="en-US" altLang="en-US" dirty="0" smtClean="0">
                <a:solidFill>
                  <a:srgbClr val="000000"/>
                </a:solidFill>
                <a:latin typeface="Cambria" panose="02040503050406030204" pitchFamily="18" charset="0"/>
              </a:rPr>
              <a:t> to handle the unique requirements of various applications. </a:t>
            </a:r>
          </a:p>
          <a:p>
            <a:pPr eaLnBrk="1" hangingPunct="1"/>
            <a:r>
              <a:rPr lang="en-US" altLang="en-US" dirty="0" smtClean="0">
                <a:solidFill>
                  <a:srgbClr val="000000"/>
                </a:solidFill>
                <a:latin typeface="Cambria" panose="02040503050406030204" pitchFamily="18" charset="0"/>
              </a:rPr>
              <a:t>As we’ll see later in the book, C++ is an </a:t>
            </a:r>
            <a:r>
              <a:rPr lang="en-US" altLang="en-US" i="1" dirty="0" smtClean="0">
                <a:solidFill>
                  <a:srgbClr val="000000"/>
                </a:solidFill>
                <a:latin typeface="Cambria" panose="02040503050406030204" pitchFamily="18" charset="0"/>
              </a:rPr>
              <a:t>extensible</a:t>
            </a:r>
            <a:r>
              <a:rPr lang="en-US" altLang="en-US" dirty="0" smtClean="0">
                <a:solidFill>
                  <a:srgbClr val="000000"/>
                </a:solidFill>
                <a:latin typeface="Cambria" panose="02040503050406030204" pitchFamily="18" charset="0"/>
              </a:rPr>
              <a:t> language that, through “classes,” allows us to create new data types, including ones that could hold arbitrarily large integers if we wish.</a:t>
            </a:r>
          </a:p>
        </p:txBody>
      </p:sp>
    </p:spTree>
    <p:extLst>
      <p:ext uri="{BB962C8B-B14F-4D97-AF65-F5344CB8AC3E}">
        <p14:creationId xmlns:p14="http://schemas.microsoft.com/office/powerpoint/2010/main" val="53635265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7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6703507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7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50" cy="6314610"/>
          </a:xfrm>
          <a:prstGeom prst="rect">
            <a:avLst/>
          </a:prstGeom>
          <a:noFill/>
          <a:ln>
            <a:noFill/>
          </a:ln>
        </p:spPr>
      </p:pic>
    </p:spTree>
    <p:extLst>
      <p:ext uri="{BB962C8B-B14F-4D97-AF65-F5344CB8AC3E}">
        <p14:creationId xmlns:p14="http://schemas.microsoft.com/office/powerpoint/2010/main" val="219092160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5.15  </a:t>
            </a:r>
            <a:r>
              <a:rPr lang="en-US" smtClean="0">
                <a:solidFill>
                  <a:srgbClr val="3380E6"/>
                </a:solidFill>
                <a:latin typeface="Arial"/>
              </a:rPr>
              <a:t>Example Using Recursion: Fibonacci Series </a:t>
            </a:r>
          </a:p>
        </p:txBody>
      </p:sp>
      <p:sp>
        <p:nvSpPr>
          <p:cNvPr id="192515" name="Text Placeholder 2"/>
          <p:cNvSpPr>
            <a:spLocks noGrp="1"/>
          </p:cNvSpPr>
          <p:nvPr>
            <p:ph type="body" idx="1"/>
          </p:nvPr>
        </p:nvSpPr>
        <p:spPr/>
        <p:txBody>
          <a:bodyPr>
            <a:normAutofit fontScale="92500"/>
          </a:bodyPr>
          <a:lstStyle/>
          <a:p>
            <a:pPr eaLnBrk="1" hangingPunct="1"/>
            <a:r>
              <a:rPr lang="en-US" altLang="en-US" dirty="0" smtClean="0">
                <a:solidFill>
                  <a:srgbClr val="000000"/>
                </a:solidFill>
                <a:latin typeface="Cambria" panose="02040503050406030204" pitchFamily="18" charset="0"/>
              </a:rPr>
              <a:t>The Fibonacci series</a:t>
            </a:r>
          </a:p>
          <a:p>
            <a:pPr lvl="2" eaLnBrk="1" hangingPunct="1"/>
            <a:r>
              <a:rPr lang="en-US" altLang="en-US" dirty="0" smtClean="0">
                <a:solidFill>
                  <a:srgbClr val="000000"/>
                </a:solidFill>
                <a:latin typeface="Cambria" panose="02040503050406030204" pitchFamily="18" charset="0"/>
              </a:rPr>
              <a:t>0, 1, 1, 2, 3, 5, 8, 13, 21, …</a:t>
            </a:r>
          </a:p>
          <a:p>
            <a:pPr eaLnBrk="1" hangingPunct="1"/>
            <a:r>
              <a:rPr lang="en-US" altLang="en-US" dirty="0" smtClean="0">
                <a:solidFill>
                  <a:srgbClr val="000000"/>
                </a:solidFill>
                <a:latin typeface="Cambria" panose="02040503050406030204" pitchFamily="18" charset="0"/>
              </a:rPr>
              <a:t>begins with 0 and 1 and has the property that each subsequent Fibonacci number is the sum of the previous two Fibonacci numbers.</a:t>
            </a:r>
          </a:p>
          <a:p>
            <a:pPr eaLnBrk="1" hangingPunct="1"/>
            <a:r>
              <a:rPr lang="en-US" altLang="en-US" dirty="0" smtClean="0">
                <a:solidFill>
                  <a:srgbClr val="000000"/>
                </a:solidFill>
                <a:latin typeface="Cambria" panose="02040503050406030204" pitchFamily="18" charset="0"/>
              </a:rPr>
              <a:t>The series occurs in nature and, in particular, describes a form of spiral. </a:t>
            </a:r>
          </a:p>
          <a:p>
            <a:pPr eaLnBrk="1" hangingPunct="1"/>
            <a:r>
              <a:rPr lang="en-US" altLang="en-US" dirty="0" smtClean="0">
                <a:solidFill>
                  <a:srgbClr val="000000"/>
                </a:solidFill>
                <a:latin typeface="Cambria" panose="02040503050406030204" pitchFamily="18" charset="0"/>
              </a:rPr>
              <a:t>The ratio of successive Fibonacci numbers converges to a constant value of 1.618…. </a:t>
            </a:r>
          </a:p>
        </p:txBody>
      </p:sp>
    </p:spTree>
    <p:extLst>
      <p:ext uri="{BB962C8B-B14F-4D97-AF65-F5344CB8AC3E}">
        <p14:creationId xmlns:p14="http://schemas.microsoft.com/office/powerpoint/2010/main" val="346718313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5.15  </a:t>
            </a:r>
            <a:r>
              <a:rPr lang="en-US" smtClean="0">
                <a:solidFill>
                  <a:srgbClr val="3380E6"/>
                </a:solidFill>
                <a:latin typeface="Arial"/>
              </a:rPr>
              <a:t>Example Using Recursion: Fibonacci Series (Cont.)</a:t>
            </a:r>
          </a:p>
        </p:txBody>
      </p:sp>
      <p:sp>
        <p:nvSpPr>
          <p:cNvPr id="193539" name="Text Placeholder 2"/>
          <p:cNvSpPr>
            <a:spLocks noGrp="1"/>
          </p:cNvSpPr>
          <p:nvPr>
            <p:ph type="body" idx="1"/>
          </p:nvPr>
        </p:nvSpPr>
        <p:spPr/>
        <p:txBody>
          <a:bodyPr>
            <a:normAutofit fontScale="92500" lnSpcReduction="10000"/>
          </a:bodyPr>
          <a:lstStyle/>
          <a:p>
            <a:pPr eaLnBrk="1" hangingPunct="1"/>
            <a:r>
              <a:rPr lang="en-US" altLang="en-US" dirty="0" smtClean="0">
                <a:solidFill>
                  <a:srgbClr val="000000"/>
                </a:solidFill>
                <a:latin typeface="Cambria" panose="02040503050406030204" pitchFamily="18" charset="0"/>
              </a:rPr>
              <a:t>This number, too, repeatedly occurs in nature and has been called the golden ratio or the golden mean. </a:t>
            </a:r>
          </a:p>
          <a:p>
            <a:pPr eaLnBrk="1" hangingPunct="1"/>
            <a:r>
              <a:rPr lang="en-US" altLang="en-US" dirty="0" smtClean="0">
                <a:solidFill>
                  <a:srgbClr val="000000"/>
                </a:solidFill>
                <a:latin typeface="Cambria" panose="02040503050406030204" pitchFamily="18" charset="0"/>
              </a:rPr>
              <a:t>Humans tend to find the golden mean aesthetically pleasing. </a:t>
            </a:r>
          </a:p>
          <a:p>
            <a:pPr eaLnBrk="1" hangingPunct="1"/>
            <a:r>
              <a:rPr lang="en-US" altLang="en-US" dirty="0" smtClean="0">
                <a:solidFill>
                  <a:srgbClr val="000000"/>
                </a:solidFill>
                <a:latin typeface="Cambria" panose="02040503050406030204" pitchFamily="18" charset="0"/>
              </a:rPr>
              <a:t>Architects often design windows, rooms, and buildings whose length and width are in the ratio of the golden mean. </a:t>
            </a:r>
          </a:p>
          <a:p>
            <a:pPr eaLnBrk="1" hangingPunct="1"/>
            <a:r>
              <a:rPr lang="en-US" altLang="en-US" dirty="0" smtClean="0">
                <a:solidFill>
                  <a:srgbClr val="000000"/>
                </a:solidFill>
                <a:latin typeface="Cambria" panose="02040503050406030204" pitchFamily="18" charset="0"/>
              </a:rPr>
              <a:t>Postcards are often designed with a golden mean length/width ratio.</a:t>
            </a:r>
          </a:p>
        </p:txBody>
      </p:sp>
    </p:spTree>
    <p:extLst>
      <p:ext uri="{BB962C8B-B14F-4D97-AF65-F5344CB8AC3E}">
        <p14:creationId xmlns:p14="http://schemas.microsoft.com/office/powerpoint/2010/main" val="315503205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5.15  </a:t>
            </a:r>
            <a:r>
              <a:rPr lang="en-US" smtClean="0">
                <a:solidFill>
                  <a:srgbClr val="3380E6"/>
                </a:solidFill>
                <a:latin typeface="Arial"/>
              </a:rPr>
              <a:t>Example Using Recursion: Fibonacci Series (Cont.)</a:t>
            </a:r>
          </a:p>
        </p:txBody>
      </p:sp>
      <p:sp>
        <p:nvSpPr>
          <p:cNvPr id="194563" name="Text Placeholder 2"/>
          <p:cNvSpPr>
            <a:spLocks noGrp="1"/>
          </p:cNvSpPr>
          <p:nvPr>
            <p:ph type="body" idx="1"/>
          </p:nvPr>
        </p:nvSpPr>
        <p:spPr/>
        <p:txBody>
          <a:bodyPr>
            <a:normAutofit lnSpcReduction="10000"/>
          </a:bodyPr>
          <a:lstStyle/>
          <a:p>
            <a:pPr eaLnBrk="1" hangingPunct="1">
              <a:lnSpc>
                <a:spcPct val="80000"/>
              </a:lnSpc>
            </a:pPr>
            <a:r>
              <a:rPr lang="en-US" altLang="en-US" sz="2500" dirty="0" smtClean="0">
                <a:solidFill>
                  <a:srgbClr val="000000"/>
                </a:solidFill>
                <a:latin typeface="Cambria" panose="02040503050406030204" pitchFamily="18" charset="0"/>
              </a:rPr>
              <a:t>The Fibonacci series may be defined recursively as follows:</a:t>
            </a:r>
          </a:p>
          <a:p>
            <a:pPr lvl="2" eaLnBrk="1" hangingPunct="1">
              <a:lnSpc>
                <a:spcPct val="80000"/>
              </a:lnSpc>
              <a:buFont typeface="Wingdings 2" panose="05020102010507070707" pitchFamily="18" charset="2"/>
              <a:buNone/>
            </a:pPr>
            <a:r>
              <a:rPr lang="it-IT" altLang="en-US" sz="1900" dirty="0" smtClean="0">
                <a:solidFill>
                  <a:srgbClr val="000000"/>
                </a:solidFill>
                <a:latin typeface="Cambria" panose="02040503050406030204" pitchFamily="18" charset="0"/>
              </a:rPr>
              <a:t>	fibonacci(0) = 0</a:t>
            </a:r>
            <a:br>
              <a:rPr lang="it-IT" altLang="en-US" sz="1900" dirty="0" smtClean="0">
                <a:solidFill>
                  <a:srgbClr val="000000"/>
                </a:solidFill>
                <a:latin typeface="Cambria" panose="02040503050406030204" pitchFamily="18" charset="0"/>
              </a:rPr>
            </a:br>
            <a:r>
              <a:rPr lang="it-IT" altLang="en-US" sz="1900" dirty="0" smtClean="0">
                <a:solidFill>
                  <a:srgbClr val="000000"/>
                </a:solidFill>
                <a:latin typeface="Cambria" panose="02040503050406030204" pitchFamily="18" charset="0"/>
              </a:rPr>
              <a:t>fibonacci(1) = 1</a:t>
            </a:r>
            <a:br>
              <a:rPr lang="it-IT" altLang="en-US" sz="1900" dirty="0" smtClean="0">
                <a:solidFill>
                  <a:srgbClr val="000000"/>
                </a:solidFill>
                <a:latin typeface="Cambria" panose="02040503050406030204" pitchFamily="18" charset="0"/>
              </a:rPr>
            </a:br>
            <a:r>
              <a:rPr lang="it-IT" altLang="en-US" sz="1900" dirty="0" smtClean="0">
                <a:solidFill>
                  <a:srgbClr val="000000"/>
                </a:solidFill>
                <a:latin typeface="Cambria" panose="02040503050406030204" pitchFamily="18" charset="0"/>
              </a:rPr>
              <a:t>fibonacci(</a:t>
            </a:r>
            <a:r>
              <a:rPr lang="it-IT" altLang="en-US" sz="1900" i="1" dirty="0" smtClean="0">
                <a:solidFill>
                  <a:srgbClr val="000000"/>
                </a:solidFill>
                <a:latin typeface="Consolas" panose="020B0609020204030204" pitchFamily="49" charset="0"/>
              </a:rPr>
              <a:t>n</a:t>
            </a:r>
            <a:r>
              <a:rPr lang="it-IT" altLang="en-US" sz="1900" dirty="0" smtClean="0">
                <a:solidFill>
                  <a:srgbClr val="000000"/>
                </a:solidFill>
                <a:latin typeface="Cambria" panose="02040503050406030204" pitchFamily="18" charset="0"/>
              </a:rPr>
              <a:t>)</a:t>
            </a:r>
            <a:r>
              <a:rPr lang="it-IT" altLang="en-US" sz="1900" i="1" dirty="0" smtClean="0">
                <a:solidFill>
                  <a:srgbClr val="000000"/>
                </a:solidFill>
                <a:latin typeface="Cambria" panose="02040503050406030204" pitchFamily="18" charset="0"/>
              </a:rPr>
              <a:t> = fibonacci(</a:t>
            </a:r>
            <a:r>
              <a:rPr lang="it-IT" altLang="en-US" sz="1900" i="1" dirty="0" smtClean="0">
                <a:solidFill>
                  <a:srgbClr val="000000"/>
                </a:solidFill>
                <a:latin typeface="Consolas" panose="020B0609020204030204" pitchFamily="49" charset="0"/>
              </a:rPr>
              <a:t>n</a:t>
            </a:r>
            <a:r>
              <a:rPr lang="it-IT" altLang="en-US" sz="1900" i="1" dirty="0" smtClean="0">
                <a:solidFill>
                  <a:srgbClr val="000000"/>
                </a:solidFill>
                <a:latin typeface="Cambria" panose="02040503050406030204" pitchFamily="18" charset="0"/>
              </a:rPr>
              <a:t> – 1) + fibonacci(</a:t>
            </a:r>
            <a:r>
              <a:rPr lang="it-IT" altLang="en-US" sz="1900" i="1" dirty="0" smtClean="0">
                <a:solidFill>
                  <a:srgbClr val="000000"/>
                </a:solidFill>
                <a:latin typeface="Consolas" panose="020B0609020204030204" pitchFamily="49" charset="0"/>
              </a:rPr>
              <a:t>n</a:t>
            </a:r>
            <a:r>
              <a:rPr lang="it-IT" altLang="en-US" sz="1900" i="1" dirty="0" smtClean="0">
                <a:solidFill>
                  <a:srgbClr val="000000"/>
                </a:solidFill>
                <a:latin typeface="Cambria" panose="02040503050406030204" pitchFamily="18" charset="0"/>
              </a:rPr>
              <a:t> – 2)</a:t>
            </a:r>
          </a:p>
          <a:p>
            <a:pPr eaLnBrk="1" hangingPunct="1">
              <a:lnSpc>
                <a:spcPct val="80000"/>
              </a:lnSpc>
            </a:pPr>
            <a:r>
              <a:rPr lang="en-US" altLang="en-US" sz="2500" dirty="0" smtClean="0">
                <a:solidFill>
                  <a:srgbClr val="000000"/>
                </a:solidFill>
                <a:latin typeface="Cambria" panose="02040503050406030204" pitchFamily="18" charset="0"/>
              </a:rPr>
              <a:t>Figure 5.19 calculates the </a:t>
            </a:r>
            <a:r>
              <a:rPr lang="en-US" altLang="en-US" sz="2500" i="1" dirty="0" smtClean="0">
                <a:solidFill>
                  <a:srgbClr val="000000"/>
                </a:solidFill>
                <a:latin typeface="Cambria" panose="02040503050406030204" pitchFamily="18" charset="0"/>
              </a:rPr>
              <a:t>n</a:t>
            </a:r>
            <a:r>
              <a:rPr lang="en-US" altLang="en-US" sz="2500" i="1" baseline="30000" dirty="0" smtClean="0">
                <a:solidFill>
                  <a:srgbClr val="000000"/>
                </a:solidFill>
                <a:latin typeface="Cambria" panose="02040503050406030204" pitchFamily="18" charset="0"/>
              </a:rPr>
              <a:t>th</a:t>
            </a:r>
            <a:r>
              <a:rPr lang="en-US" altLang="en-US" sz="2500" i="1" dirty="0" smtClean="0">
                <a:solidFill>
                  <a:srgbClr val="000000"/>
                </a:solidFill>
                <a:latin typeface="Cambria" panose="02040503050406030204" pitchFamily="18" charset="0"/>
              </a:rPr>
              <a:t> </a:t>
            </a:r>
            <a:r>
              <a:rPr lang="en-US" altLang="en-US" sz="2500" dirty="0" smtClean="0">
                <a:solidFill>
                  <a:srgbClr val="000000"/>
                </a:solidFill>
                <a:latin typeface="Cambria" panose="02040503050406030204" pitchFamily="18" charset="0"/>
              </a:rPr>
              <a:t>Fibonacci number recursively using function </a:t>
            </a:r>
            <a:r>
              <a:rPr lang="en-US" altLang="en-US" sz="2500" dirty="0" err="1" smtClean="0">
                <a:solidFill>
                  <a:srgbClr val="000000"/>
                </a:solidFill>
                <a:latin typeface="Consolas" panose="020B0609020204030204" pitchFamily="49" charset="0"/>
              </a:rPr>
              <a:t>fibonacci</a:t>
            </a:r>
            <a:r>
              <a:rPr lang="en-US" altLang="en-US" sz="2500" dirty="0" smtClean="0">
                <a:solidFill>
                  <a:srgbClr val="000000"/>
                </a:solidFill>
                <a:latin typeface="Cambria" panose="02040503050406030204" pitchFamily="18" charset="0"/>
              </a:rPr>
              <a:t>. </a:t>
            </a:r>
          </a:p>
          <a:p>
            <a:pPr eaLnBrk="1" hangingPunct="1">
              <a:lnSpc>
                <a:spcPct val="80000"/>
              </a:lnSpc>
            </a:pPr>
            <a:r>
              <a:rPr lang="en-US" altLang="en-US" sz="2500" dirty="0" smtClean="0">
                <a:solidFill>
                  <a:srgbClr val="000000"/>
                </a:solidFill>
                <a:latin typeface="Cambria" panose="02040503050406030204" pitchFamily="18" charset="0"/>
              </a:rPr>
              <a:t>Notice that Fibonacci numbers tend to become large quickly. </a:t>
            </a:r>
          </a:p>
          <a:p>
            <a:pPr eaLnBrk="1" hangingPunct="1">
              <a:lnSpc>
                <a:spcPct val="80000"/>
              </a:lnSpc>
            </a:pPr>
            <a:r>
              <a:rPr lang="en-US" altLang="en-US" sz="2500" dirty="0" smtClean="0">
                <a:solidFill>
                  <a:srgbClr val="000000"/>
                </a:solidFill>
                <a:latin typeface="Cambria" panose="02040503050406030204" pitchFamily="18" charset="0"/>
              </a:rPr>
              <a:t>Therefore, we’ve chosen the data type </a:t>
            </a:r>
            <a:r>
              <a:rPr lang="en-US" altLang="en-US" sz="2500" dirty="0" smtClean="0">
                <a:solidFill>
                  <a:srgbClr val="000000"/>
                </a:solidFill>
                <a:latin typeface="Consolas" panose="020B0609020204030204" pitchFamily="49" charset="0"/>
              </a:rPr>
              <a:t>unsigned </a:t>
            </a:r>
            <a:r>
              <a:rPr lang="en-US" altLang="en-US" sz="2500" dirty="0" err="1" smtClean="0">
                <a:solidFill>
                  <a:srgbClr val="000000"/>
                </a:solidFill>
                <a:latin typeface="Consolas" panose="020B0609020204030204" pitchFamily="49" charset="0"/>
              </a:rPr>
              <a:t>int</a:t>
            </a:r>
            <a:r>
              <a:rPr lang="en-US" altLang="en-US" sz="2500" dirty="0" smtClean="0">
                <a:solidFill>
                  <a:srgbClr val="000000"/>
                </a:solidFill>
                <a:latin typeface="Consolas" panose="020B0609020204030204" pitchFamily="49" charset="0"/>
              </a:rPr>
              <a:t> </a:t>
            </a:r>
            <a:r>
              <a:rPr lang="en-US" altLang="en-US" sz="2500" dirty="0" smtClean="0">
                <a:solidFill>
                  <a:srgbClr val="000000"/>
                </a:solidFill>
                <a:latin typeface="Cambria" panose="02040503050406030204" pitchFamily="18" charset="0"/>
              </a:rPr>
              <a:t>for the parameter type and the data type </a:t>
            </a:r>
            <a:r>
              <a:rPr lang="en-US" altLang="en-US" sz="2500" dirty="0" smtClean="0">
                <a:solidFill>
                  <a:srgbClr val="000000"/>
                </a:solidFill>
                <a:latin typeface="Consolas" panose="020B0609020204030204" pitchFamily="49" charset="0"/>
              </a:rPr>
              <a:t>unsigned long </a:t>
            </a:r>
            <a:r>
              <a:rPr lang="en-US" altLang="en-US" sz="2500" dirty="0" err="1" smtClean="0">
                <a:solidFill>
                  <a:srgbClr val="000000"/>
                </a:solidFill>
                <a:latin typeface="Consolas" panose="020B0609020204030204" pitchFamily="49" charset="0"/>
              </a:rPr>
              <a:t>long</a:t>
            </a:r>
            <a:r>
              <a:rPr lang="en-US" altLang="en-US" sz="2500" dirty="0" smtClean="0">
                <a:solidFill>
                  <a:srgbClr val="000000"/>
                </a:solidFill>
                <a:latin typeface="Consolas" panose="020B0609020204030204" pitchFamily="49" charset="0"/>
              </a:rPr>
              <a:t> </a:t>
            </a:r>
            <a:r>
              <a:rPr lang="en-US" altLang="en-US" sz="2500" dirty="0" err="1" smtClean="0">
                <a:solidFill>
                  <a:srgbClr val="000000"/>
                </a:solidFill>
                <a:latin typeface="Consolas" panose="020B0609020204030204" pitchFamily="49" charset="0"/>
              </a:rPr>
              <a:t>int</a:t>
            </a:r>
            <a:r>
              <a:rPr lang="en-US" altLang="en-US" sz="2500" dirty="0" smtClean="0">
                <a:solidFill>
                  <a:srgbClr val="000000"/>
                </a:solidFill>
                <a:latin typeface="Consolas" panose="020B0609020204030204" pitchFamily="49" charset="0"/>
              </a:rPr>
              <a:t> </a:t>
            </a:r>
            <a:r>
              <a:rPr lang="en-US" altLang="en-US" sz="2500" dirty="0" smtClean="0">
                <a:solidFill>
                  <a:srgbClr val="000000"/>
                </a:solidFill>
                <a:latin typeface="Cambria" panose="02040503050406030204" pitchFamily="18" charset="0"/>
              </a:rPr>
              <a:t>for the return type in function </a:t>
            </a:r>
            <a:r>
              <a:rPr lang="en-US" altLang="en-US" sz="2500" dirty="0" err="1" smtClean="0">
                <a:solidFill>
                  <a:srgbClr val="000000"/>
                </a:solidFill>
                <a:latin typeface="Consolas" panose="020B0609020204030204" pitchFamily="49" charset="0"/>
              </a:rPr>
              <a:t>fibonacci</a:t>
            </a:r>
            <a:r>
              <a:rPr lang="en-US" altLang="en-US" sz="2500" dirty="0" smtClean="0">
                <a:solidFill>
                  <a:srgbClr val="000000"/>
                </a:solidFill>
                <a:latin typeface="Cambria" panose="02040503050406030204" pitchFamily="18" charset="0"/>
              </a:rPr>
              <a:t>. </a:t>
            </a:r>
          </a:p>
          <a:p>
            <a:pPr eaLnBrk="1" hangingPunct="1">
              <a:lnSpc>
                <a:spcPct val="80000"/>
              </a:lnSpc>
            </a:pPr>
            <a:r>
              <a:rPr lang="en-US" altLang="en-US" sz="2500" dirty="0" smtClean="0">
                <a:solidFill>
                  <a:srgbClr val="000000"/>
                </a:solidFill>
                <a:latin typeface="Cambria" panose="02040503050406030204" pitchFamily="18" charset="0"/>
              </a:rPr>
              <a:t>In Fig. 5.19, each pair of output lines shows a separate run of the program.</a:t>
            </a:r>
          </a:p>
        </p:txBody>
      </p:sp>
    </p:spTree>
    <p:extLst>
      <p:ext uri="{BB962C8B-B14F-4D97-AF65-F5344CB8AC3E}">
        <p14:creationId xmlns:p14="http://schemas.microsoft.com/office/powerpoint/2010/main" val="222801837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7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20050" cy="6196855"/>
          </a:xfrm>
          <a:prstGeom prst="rect">
            <a:avLst/>
          </a:prstGeom>
          <a:noFill/>
          <a:ln>
            <a:noFill/>
          </a:ln>
        </p:spPr>
      </p:pic>
    </p:spTree>
    <p:extLst>
      <p:ext uri="{BB962C8B-B14F-4D97-AF65-F5344CB8AC3E}">
        <p14:creationId xmlns:p14="http://schemas.microsoft.com/office/powerpoint/2010/main" val="1309649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1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360000796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7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7791450" cy="6020222"/>
          </a:xfrm>
          <a:prstGeom prst="rect">
            <a:avLst/>
          </a:prstGeom>
          <a:noFill/>
          <a:ln>
            <a:noFill/>
          </a:ln>
        </p:spPr>
      </p:pic>
    </p:spTree>
    <p:extLst>
      <p:ext uri="{BB962C8B-B14F-4D97-AF65-F5344CB8AC3E}">
        <p14:creationId xmlns:p14="http://schemas.microsoft.com/office/powerpoint/2010/main" val="56170764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7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34754359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5.15  </a:t>
            </a:r>
            <a:r>
              <a:rPr lang="en-US" smtClean="0">
                <a:solidFill>
                  <a:srgbClr val="3380E6"/>
                </a:solidFill>
                <a:latin typeface="Arial"/>
              </a:rPr>
              <a:t>Example Using Recursion: Fibonacci Series (Cont.)</a:t>
            </a:r>
          </a:p>
        </p:txBody>
      </p:sp>
      <p:sp>
        <p:nvSpPr>
          <p:cNvPr id="198659" name="Text Placeholder 2"/>
          <p:cNvSpPr>
            <a:spLocks noGrp="1"/>
          </p:cNvSpPr>
          <p:nvPr>
            <p:ph type="body" idx="1"/>
          </p:nvPr>
        </p:nvSpPr>
        <p:spPr/>
        <p:txBody>
          <a:bodyPr>
            <a:normAutofit/>
          </a:bodyPr>
          <a:lstStyle/>
          <a:p>
            <a:pPr eaLnBrk="1" hangingPunct="1"/>
            <a:r>
              <a:rPr lang="en-US" altLang="en-US" sz="2500" dirty="0" smtClean="0">
                <a:solidFill>
                  <a:srgbClr val="000000"/>
                </a:solidFill>
                <a:latin typeface="Cambria" panose="02040503050406030204" pitchFamily="18" charset="0"/>
              </a:rPr>
              <a:t>The call to </a:t>
            </a:r>
            <a:r>
              <a:rPr lang="en-US" altLang="en-US" sz="2500" dirty="0" err="1" smtClean="0">
                <a:solidFill>
                  <a:srgbClr val="000000"/>
                </a:solidFill>
                <a:latin typeface="Consolas" panose="020B0609020204030204" pitchFamily="49" charset="0"/>
              </a:rPr>
              <a:t>fibonacci</a:t>
            </a:r>
            <a:r>
              <a:rPr lang="en-US" altLang="en-US" sz="2500" dirty="0" smtClean="0">
                <a:solidFill>
                  <a:srgbClr val="000000"/>
                </a:solidFill>
                <a:latin typeface="Cambria" panose="02040503050406030204" pitchFamily="18" charset="0"/>
              </a:rPr>
              <a:t> from </a:t>
            </a:r>
            <a:r>
              <a:rPr lang="en-US" altLang="en-US" sz="2500" dirty="0" smtClean="0">
                <a:solidFill>
                  <a:srgbClr val="000000"/>
                </a:solidFill>
                <a:latin typeface="Consolas" panose="020B0609020204030204" pitchFamily="49" charset="0"/>
              </a:rPr>
              <a:t>main</a:t>
            </a:r>
            <a:r>
              <a:rPr lang="en-US" altLang="en-US" sz="2500" dirty="0" smtClean="0">
                <a:solidFill>
                  <a:srgbClr val="000000"/>
                </a:solidFill>
                <a:latin typeface="Cambria" panose="02040503050406030204" pitchFamily="18" charset="0"/>
              </a:rPr>
              <a:t> is not a recursive call, but all subsequent calls to </a:t>
            </a:r>
            <a:r>
              <a:rPr lang="en-US" altLang="en-US" sz="2500" dirty="0" err="1" smtClean="0">
                <a:solidFill>
                  <a:srgbClr val="000000"/>
                </a:solidFill>
                <a:latin typeface="Consolas" panose="020B0609020204030204" pitchFamily="49" charset="0"/>
              </a:rPr>
              <a:t>fibonacci</a:t>
            </a:r>
            <a:r>
              <a:rPr lang="en-US" altLang="en-US" sz="2500" dirty="0" smtClean="0">
                <a:solidFill>
                  <a:srgbClr val="000000"/>
                </a:solidFill>
                <a:latin typeface="Cambria" panose="02040503050406030204" pitchFamily="18" charset="0"/>
              </a:rPr>
              <a:t> are recursive</a:t>
            </a:r>
          </a:p>
          <a:p>
            <a:pPr eaLnBrk="1" hangingPunct="1"/>
            <a:r>
              <a:rPr lang="en-US" altLang="en-US" sz="2500" dirty="0" smtClean="0">
                <a:solidFill>
                  <a:srgbClr val="000000"/>
                </a:solidFill>
                <a:latin typeface="Cambria" panose="02040503050406030204" pitchFamily="18" charset="0"/>
              </a:rPr>
              <a:t>Each time </a:t>
            </a:r>
            <a:r>
              <a:rPr lang="en-US" altLang="en-US" sz="2500" dirty="0" err="1" smtClean="0">
                <a:solidFill>
                  <a:srgbClr val="000000"/>
                </a:solidFill>
                <a:latin typeface="Consolas" panose="020B0609020204030204" pitchFamily="49" charset="0"/>
              </a:rPr>
              <a:t>fibonacci</a:t>
            </a:r>
            <a:r>
              <a:rPr lang="en-US" altLang="en-US" sz="2500" dirty="0" smtClean="0">
                <a:solidFill>
                  <a:srgbClr val="000000"/>
                </a:solidFill>
                <a:latin typeface="Cambria" panose="02040503050406030204" pitchFamily="18" charset="0"/>
              </a:rPr>
              <a:t> is invoked, it immediately tests for the base case—</a:t>
            </a:r>
            <a:r>
              <a:rPr lang="en-US" altLang="en-US" sz="2500" dirty="0" smtClean="0">
                <a:solidFill>
                  <a:srgbClr val="000000"/>
                </a:solidFill>
                <a:latin typeface="Consolas" panose="020B0609020204030204" pitchFamily="49" charset="0"/>
              </a:rPr>
              <a:t>n</a:t>
            </a:r>
            <a:r>
              <a:rPr lang="en-US" altLang="en-US" sz="2500" dirty="0" smtClean="0">
                <a:solidFill>
                  <a:srgbClr val="000000"/>
                </a:solidFill>
                <a:latin typeface="Cambria" panose="02040503050406030204" pitchFamily="18" charset="0"/>
              </a:rPr>
              <a:t> is equal to 0 or 1. </a:t>
            </a:r>
          </a:p>
          <a:p>
            <a:pPr eaLnBrk="1" hangingPunct="1"/>
            <a:r>
              <a:rPr lang="en-US" altLang="en-US" sz="2500" dirty="0" smtClean="0">
                <a:solidFill>
                  <a:srgbClr val="000000"/>
                </a:solidFill>
                <a:latin typeface="Cambria" panose="02040503050406030204" pitchFamily="18" charset="0"/>
              </a:rPr>
              <a:t>If this is true, </a:t>
            </a:r>
            <a:r>
              <a:rPr lang="en-US" altLang="en-US" sz="2500" dirty="0" smtClean="0">
                <a:solidFill>
                  <a:srgbClr val="000000"/>
                </a:solidFill>
                <a:latin typeface="Consolas" panose="020B0609020204030204" pitchFamily="49" charset="0"/>
              </a:rPr>
              <a:t>n</a:t>
            </a:r>
            <a:r>
              <a:rPr lang="en-US" altLang="en-US" sz="2500" dirty="0" smtClean="0">
                <a:solidFill>
                  <a:srgbClr val="000000"/>
                </a:solidFill>
                <a:latin typeface="Cambria" panose="02040503050406030204" pitchFamily="18" charset="0"/>
              </a:rPr>
              <a:t> is returned. </a:t>
            </a:r>
          </a:p>
          <a:p>
            <a:pPr eaLnBrk="1" hangingPunct="1"/>
            <a:r>
              <a:rPr lang="en-US" altLang="en-US" sz="2500" dirty="0" smtClean="0">
                <a:solidFill>
                  <a:srgbClr val="000000"/>
                </a:solidFill>
                <a:latin typeface="Cambria" panose="02040503050406030204" pitchFamily="18" charset="0"/>
              </a:rPr>
              <a:t>Interestingly, if </a:t>
            </a:r>
            <a:r>
              <a:rPr lang="en-US" altLang="en-US" sz="2500" dirty="0" smtClean="0">
                <a:solidFill>
                  <a:srgbClr val="000000"/>
                </a:solidFill>
                <a:latin typeface="Consolas" panose="020B0609020204030204" pitchFamily="49" charset="0"/>
              </a:rPr>
              <a:t>n</a:t>
            </a:r>
            <a:r>
              <a:rPr lang="en-US" altLang="en-US" sz="2500" dirty="0" smtClean="0">
                <a:solidFill>
                  <a:srgbClr val="000000"/>
                </a:solidFill>
                <a:latin typeface="Cambria" panose="02040503050406030204" pitchFamily="18" charset="0"/>
              </a:rPr>
              <a:t> is greater than 1, the recursion step generates two recursive calls, each a slightly simpler problem than the original call to </a:t>
            </a:r>
            <a:r>
              <a:rPr lang="en-US" altLang="en-US" sz="2500" dirty="0" err="1" smtClean="0">
                <a:solidFill>
                  <a:srgbClr val="000000"/>
                </a:solidFill>
                <a:latin typeface="Consolas" panose="020B0609020204030204" pitchFamily="49" charset="0"/>
              </a:rPr>
              <a:t>fibonacci</a:t>
            </a:r>
            <a:r>
              <a:rPr lang="en-US" altLang="en-US" sz="2500" dirty="0" smtClean="0">
                <a:solidFill>
                  <a:srgbClr val="000000"/>
                </a:solidFill>
                <a:latin typeface="Cambria" panose="02040503050406030204" pitchFamily="18" charset="0"/>
              </a:rPr>
              <a:t>. </a:t>
            </a:r>
          </a:p>
          <a:p>
            <a:pPr eaLnBrk="1" hangingPunct="1"/>
            <a:r>
              <a:rPr lang="en-US" altLang="en-US" sz="2500" dirty="0" smtClean="0">
                <a:solidFill>
                  <a:srgbClr val="000000"/>
                </a:solidFill>
                <a:latin typeface="Cambria" panose="02040503050406030204" pitchFamily="18" charset="0"/>
              </a:rPr>
              <a:t>Figure 5.20 shows how function </a:t>
            </a:r>
            <a:r>
              <a:rPr lang="en-US" altLang="en-US" sz="2500" dirty="0" err="1" smtClean="0">
                <a:solidFill>
                  <a:srgbClr val="000000"/>
                </a:solidFill>
                <a:latin typeface="Consolas" panose="020B0609020204030204" pitchFamily="49" charset="0"/>
              </a:rPr>
              <a:t>fibonacci</a:t>
            </a:r>
            <a:r>
              <a:rPr lang="en-US" altLang="en-US" sz="2500" dirty="0" smtClean="0">
                <a:solidFill>
                  <a:srgbClr val="000000"/>
                </a:solidFill>
                <a:latin typeface="Cambria" panose="02040503050406030204" pitchFamily="18" charset="0"/>
              </a:rPr>
              <a:t> would evaluate </a:t>
            </a:r>
            <a:r>
              <a:rPr lang="en-US" altLang="en-US" sz="2500" dirty="0" err="1" smtClean="0">
                <a:solidFill>
                  <a:srgbClr val="000000"/>
                </a:solidFill>
                <a:latin typeface="Consolas" panose="020B0609020204030204" pitchFamily="49" charset="0"/>
              </a:rPr>
              <a:t>fibonacci</a:t>
            </a:r>
            <a:r>
              <a:rPr lang="en-US" altLang="en-US" sz="2500" dirty="0" smtClean="0">
                <a:solidFill>
                  <a:srgbClr val="000000"/>
                </a:solidFill>
                <a:latin typeface="Consolas" panose="020B0609020204030204" pitchFamily="49" charset="0"/>
              </a:rPr>
              <a:t>(3)</a:t>
            </a:r>
            <a:r>
              <a:rPr lang="en-US" altLang="en-US" sz="2500" dirty="0" smtClean="0">
                <a:solidFill>
                  <a:srgbClr val="000000"/>
                </a:solidFill>
                <a:latin typeface="Cambria" panose="02040503050406030204" pitchFamily="18" charset="0"/>
              </a:rPr>
              <a:t>.</a:t>
            </a:r>
          </a:p>
        </p:txBody>
      </p:sp>
    </p:spTree>
    <p:extLst>
      <p:ext uri="{BB962C8B-B14F-4D97-AF65-F5344CB8AC3E}">
        <p14:creationId xmlns:p14="http://schemas.microsoft.com/office/powerpoint/2010/main" val="233049535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7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20050" cy="6196855"/>
          </a:xfrm>
          <a:prstGeom prst="rect">
            <a:avLst/>
          </a:prstGeom>
          <a:noFill/>
          <a:ln>
            <a:noFill/>
          </a:ln>
        </p:spPr>
      </p:pic>
    </p:spTree>
    <p:extLst>
      <p:ext uri="{BB962C8B-B14F-4D97-AF65-F5344CB8AC3E}">
        <p14:creationId xmlns:p14="http://schemas.microsoft.com/office/powerpoint/2010/main" val="18774256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5.15  </a:t>
            </a:r>
            <a:r>
              <a:rPr lang="en-US" smtClean="0">
                <a:solidFill>
                  <a:srgbClr val="3380E6"/>
                </a:solidFill>
                <a:latin typeface="Arial"/>
              </a:rPr>
              <a:t>Example Using Recursion: Fibonacci Series (Cont.)</a:t>
            </a:r>
          </a:p>
        </p:txBody>
      </p:sp>
      <p:sp>
        <p:nvSpPr>
          <p:cNvPr id="3" name="Text Placeholder 2"/>
          <p:cNvSpPr>
            <a:spLocks noGrp="1"/>
          </p:cNvSpPr>
          <p:nvPr>
            <p:ph type="body" idx="1"/>
          </p:nvPr>
        </p:nvSpPr>
        <p:spPr/>
        <p:txBody>
          <a:bodyPr>
            <a:normAutofit fontScale="92500"/>
          </a:bodyPr>
          <a:lstStyle/>
          <a:p>
            <a:pPr marL="109537" indent="0" eaLnBrk="1" hangingPunct="1">
              <a:buFont typeface="Wingdings 3" panose="05040102010807070707" pitchFamily="18" charset="2"/>
              <a:buNone/>
              <a:defRPr/>
            </a:pPr>
            <a:r>
              <a:rPr lang="en-US" sz="2500" b="1" i="1" dirty="0" smtClean="0">
                <a:solidFill>
                  <a:srgbClr val="000000"/>
                </a:solidFill>
                <a:latin typeface="Cambria" panose="02040503050406030204" pitchFamily="18" charset="0"/>
              </a:rPr>
              <a:t>Order of Evaluation of Operands</a:t>
            </a:r>
          </a:p>
          <a:p>
            <a:pPr eaLnBrk="1" hangingPunct="1">
              <a:defRPr/>
            </a:pPr>
            <a:r>
              <a:rPr lang="en-US" sz="2500" dirty="0" smtClean="0">
                <a:solidFill>
                  <a:srgbClr val="000000"/>
                </a:solidFill>
                <a:latin typeface="Cambria" panose="02040503050406030204" pitchFamily="18" charset="0"/>
              </a:rPr>
              <a:t>This figure raises some interesting issues about the order in which C compilers will evaluate the operands of operators. </a:t>
            </a:r>
          </a:p>
          <a:p>
            <a:pPr eaLnBrk="1" hangingPunct="1">
              <a:defRPr/>
            </a:pPr>
            <a:r>
              <a:rPr lang="en-US" sz="2500" dirty="0" smtClean="0">
                <a:solidFill>
                  <a:srgbClr val="000000"/>
                </a:solidFill>
                <a:latin typeface="Cambria" panose="02040503050406030204" pitchFamily="18" charset="0"/>
              </a:rPr>
              <a:t>This is a different issue from the order in which operators are applied to their operands, namely the order dictated by the rules of operator precedence. </a:t>
            </a:r>
          </a:p>
          <a:p>
            <a:pPr eaLnBrk="1" hangingPunct="1">
              <a:defRPr/>
            </a:pPr>
            <a:r>
              <a:rPr lang="en-US" sz="2500" dirty="0" smtClean="0">
                <a:solidFill>
                  <a:srgbClr val="000000"/>
                </a:solidFill>
                <a:latin typeface="Cambria" panose="02040503050406030204" pitchFamily="18" charset="0"/>
              </a:rPr>
              <a:t>Fig. 5.20 shows that while evaluating </a:t>
            </a:r>
            <a:r>
              <a:rPr lang="en-US" sz="2500" dirty="0" err="1" smtClean="0">
                <a:solidFill>
                  <a:srgbClr val="000000"/>
                </a:solidFill>
                <a:latin typeface="Consolas" panose="020B0609020204030204" pitchFamily="49" charset="0"/>
              </a:rPr>
              <a:t>fibonacci</a:t>
            </a:r>
            <a:r>
              <a:rPr lang="en-US" sz="2500" dirty="0" smtClean="0">
                <a:solidFill>
                  <a:srgbClr val="000000"/>
                </a:solidFill>
                <a:latin typeface="Consolas" panose="020B0609020204030204" pitchFamily="49" charset="0"/>
              </a:rPr>
              <a:t>(3)</a:t>
            </a:r>
            <a:r>
              <a:rPr lang="en-US" sz="2500" dirty="0" smtClean="0">
                <a:solidFill>
                  <a:srgbClr val="000000"/>
                </a:solidFill>
                <a:latin typeface="Cambria" panose="02040503050406030204" pitchFamily="18" charset="0"/>
              </a:rPr>
              <a:t>, two recursive calls will be made, namely </a:t>
            </a:r>
            <a:r>
              <a:rPr lang="en-US" sz="2500" dirty="0" err="1" smtClean="0">
                <a:solidFill>
                  <a:srgbClr val="000000"/>
                </a:solidFill>
                <a:latin typeface="Consolas" panose="020B0609020204030204" pitchFamily="49" charset="0"/>
              </a:rPr>
              <a:t>fibonacci</a:t>
            </a:r>
            <a:r>
              <a:rPr lang="en-US" sz="2500" dirty="0" smtClean="0">
                <a:solidFill>
                  <a:srgbClr val="000000"/>
                </a:solidFill>
                <a:latin typeface="Consolas" panose="020B0609020204030204" pitchFamily="49" charset="0"/>
              </a:rPr>
              <a:t>(2)</a:t>
            </a:r>
            <a:r>
              <a:rPr lang="en-US" sz="2500" dirty="0" smtClean="0">
                <a:solidFill>
                  <a:srgbClr val="000000"/>
                </a:solidFill>
                <a:latin typeface="Cambria" panose="02040503050406030204" pitchFamily="18" charset="0"/>
              </a:rPr>
              <a:t> and </a:t>
            </a:r>
            <a:r>
              <a:rPr lang="en-US" sz="2500" dirty="0" err="1" smtClean="0">
                <a:solidFill>
                  <a:srgbClr val="000000"/>
                </a:solidFill>
                <a:latin typeface="Consolas" panose="020B0609020204030204" pitchFamily="49" charset="0"/>
              </a:rPr>
              <a:t>fibonacci</a:t>
            </a:r>
            <a:r>
              <a:rPr lang="en-US" sz="2500" dirty="0" smtClean="0">
                <a:solidFill>
                  <a:srgbClr val="000000"/>
                </a:solidFill>
                <a:latin typeface="Consolas" panose="020B0609020204030204" pitchFamily="49" charset="0"/>
              </a:rPr>
              <a:t>(1)</a:t>
            </a:r>
            <a:r>
              <a:rPr lang="en-US" sz="2500" dirty="0" smtClean="0">
                <a:solidFill>
                  <a:srgbClr val="000000"/>
                </a:solidFill>
                <a:latin typeface="Cambria" panose="02040503050406030204" pitchFamily="18" charset="0"/>
              </a:rPr>
              <a:t>. </a:t>
            </a:r>
          </a:p>
          <a:p>
            <a:pPr eaLnBrk="1" hangingPunct="1">
              <a:defRPr/>
            </a:pPr>
            <a:r>
              <a:rPr lang="en-US" sz="2500" dirty="0" smtClean="0">
                <a:solidFill>
                  <a:srgbClr val="000000"/>
                </a:solidFill>
                <a:latin typeface="Cambria" panose="02040503050406030204" pitchFamily="18" charset="0"/>
              </a:rPr>
              <a:t>But in what order will these calls be made? You might simply assume the operands will be evaluated left to right. </a:t>
            </a:r>
          </a:p>
        </p:txBody>
      </p:sp>
    </p:spTree>
    <p:extLst>
      <p:ext uri="{BB962C8B-B14F-4D97-AF65-F5344CB8AC3E}">
        <p14:creationId xmlns:p14="http://schemas.microsoft.com/office/powerpoint/2010/main" val="196629914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5.15  </a:t>
            </a:r>
            <a:r>
              <a:rPr lang="en-US" smtClean="0">
                <a:solidFill>
                  <a:srgbClr val="3380E6"/>
                </a:solidFill>
                <a:latin typeface="Arial"/>
              </a:rPr>
              <a:t>Example Using Recursion: Fibonacci Series (Cont.)</a:t>
            </a:r>
          </a:p>
        </p:txBody>
      </p:sp>
      <p:sp>
        <p:nvSpPr>
          <p:cNvPr id="201731" name="Text Placeholder 2"/>
          <p:cNvSpPr>
            <a:spLocks noGrp="1"/>
          </p:cNvSpPr>
          <p:nvPr>
            <p:ph type="body" idx="1"/>
          </p:nvPr>
        </p:nvSpPr>
        <p:spPr/>
        <p:txBody>
          <a:bodyPr>
            <a:normAutofit fontScale="92500" lnSpcReduction="20000"/>
          </a:bodyPr>
          <a:lstStyle/>
          <a:p>
            <a:pPr eaLnBrk="1" hangingPunct="1">
              <a:lnSpc>
                <a:spcPct val="90000"/>
              </a:lnSpc>
            </a:pPr>
            <a:r>
              <a:rPr lang="en-US" altLang="en-US" dirty="0" smtClean="0">
                <a:solidFill>
                  <a:srgbClr val="000000"/>
                </a:solidFill>
                <a:latin typeface="Cambria" panose="02040503050406030204" pitchFamily="18" charset="0"/>
              </a:rPr>
              <a:t>For optimization reasons, C does not specify the order in which the operands of most operators (including </a:t>
            </a:r>
            <a:r>
              <a:rPr lang="en-US" altLang="en-US" dirty="0" smtClean="0">
                <a:solidFill>
                  <a:srgbClr val="000000"/>
                </a:solidFill>
                <a:latin typeface="Consolas" panose="020B0609020204030204" pitchFamily="49" charset="0"/>
              </a:rPr>
              <a:t>+</a:t>
            </a:r>
            <a:r>
              <a:rPr lang="en-US" altLang="en-US" dirty="0" smtClean="0">
                <a:solidFill>
                  <a:srgbClr val="000000"/>
                </a:solidFill>
                <a:latin typeface="Cambria" panose="02040503050406030204" pitchFamily="18" charset="0"/>
              </a:rPr>
              <a:t>) are to be evaluated. </a:t>
            </a:r>
          </a:p>
          <a:p>
            <a:pPr eaLnBrk="1" hangingPunct="1">
              <a:lnSpc>
                <a:spcPct val="90000"/>
              </a:lnSpc>
            </a:pPr>
            <a:r>
              <a:rPr lang="en-US" altLang="en-US" dirty="0" smtClean="0">
                <a:solidFill>
                  <a:srgbClr val="000000"/>
                </a:solidFill>
                <a:latin typeface="Cambria" panose="02040503050406030204" pitchFamily="18" charset="0"/>
              </a:rPr>
              <a:t>Therefore, you should make no assumption about the order in which these calls will execute. </a:t>
            </a:r>
          </a:p>
          <a:p>
            <a:pPr eaLnBrk="1" hangingPunct="1">
              <a:lnSpc>
                <a:spcPct val="90000"/>
              </a:lnSpc>
            </a:pPr>
            <a:r>
              <a:rPr lang="en-US" altLang="en-US" dirty="0" smtClean="0">
                <a:solidFill>
                  <a:srgbClr val="000000"/>
                </a:solidFill>
                <a:latin typeface="Cambria" panose="02040503050406030204" pitchFamily="18" charset="0"/>
              </a:rPr>
              <a:t>The calls could in fact execute </a:t>
            </a:r>
            <a:r>
              <a:rPr lang="en-US" altLang="en-US" dirty="0" err="1" smtClean="0">
                <a:solidFill>
                  <a:srgbClr val="000000"/>
                </a:solidFill>
                <a:latin typeface="Consolas" panose="020B0609020204030204" pitchFamily="49" charset="0"/>
              </a:rPr>
              <a:t>fibonacci</a:t>
            </a:r>
            <a:r>
              <a:rPr lang="en-US" altLang="en-US" dirty="0" smtClean="0">
                <a:solidFill>
                  <a:srgbClr val="000000"/>
                </a:solidFill>
                <a:latin typeface="Consolas" panose="020B0609020204030204" pitchFamily="49" charset="0"/>
              </a:rPr>
              <a:t>(2)</a:t>
            </a:r>
            <a:r>
              <a:rPr lang="en-US" altLang="en-US" dirty="0" smtClean="0">
                <a:solidFill>
                  <a:srgbClr val="000000"/>
                </a:solidFill>
                <a:latin typeface="Cambria" panose="02040503050406030204" pitchFamily="18" charset="0"/>
              </a:rPr>
              <a:t> first and then </a:t>
            </a:r>
            <a:r>
              <a:rPr lang="en-US" altLang="en-US" dirty="0" err="1" smtClean="0">
                <a:solidFill>
                  <a:srgbClr val="000000"/>
                </a:solidFill>
                <a:latin typeface="Consolas" panose="020B0609020204030204" pitchFamily="49" charset="0"/>
              </a:rPr>
              <a:t>fibonacci</a:t>
            </a:r>
            <a:r>
              <a:rPr lang="en-US" altLang="en-US" dirty="0" smtClean="0">
                <a:solidFill>
                  <a:srgbClr val="000000"/>
                </a:solidFill>
                <a:latin typeface="Consolas" panose="020B0609020204030204" pitchFamily="49" charset="0"/>
              </a:rPr>
              <a:t>(1)</a:t>
            </a:r>
            <a:r>
              <a:rPr lang="en-US" altLang="en-US" dirty="0" smtClean="0">
                <a:solidFill>
                  <a:srgbClr val="000000"/>
                </a:solidFill>
                <a:latin typeface="Cambria" panose="02040503050406030204" pitchFamily="18" charset="0"/>
              </a:rPr>
              <a:t>, or the calls could execute in the reverse order, </a:t>
            </a:r>
            <a:r>
              <a:rPr lang="en-US" altLang="en-US" dirty="0" err="1" smtClean="0">
                <a:solidFill>
                  <a:srgbClr val="000000"/>
                </a:solidFill>
                <a:latin typeface="Consolas" panose="020B0609020204030204" pitchFamily="49" charset="0"/>
              </a:rPr>
              <a:t>fibonacci</a:t>
            </a:r>
            <a:r>
              <a:rPr lang="en-US" altLang="en-US" dirty="0" smtClean="0">
                <a:solidFill>
                  <a:srgbClr val="000000"/>
                </a:solidFill>
                <a:latin typeface="Consolas" panose="020B0609020204030204" pitchFamily="49" charset="0"/>
              </a:rPr>
              <a:t>(1)</a:t>
            </a:r>
            <a:r>
              <a:rPr lang="en-US" altLang="en-US" dirty="0" smtClean="0">
                <a:solidFill>
                  <a:srgbClr val="000000"/>
                </a:solidFill>
                <a:latin typeface="Cambria" panose="02040503050406030204" pitchFamily="18" charset="0"/>
              </a:rPr>
              <a:t> then </a:t>
            </a:r>
            <a:r>
              <a:rPr lang="en-US" altLang="en-US" dirty="0" err="1" smtClean="0">
                <a:solidFill>
                  <a:srgbClr val="000000"/>
                </a:solidFill>
                <a:latin typeface="Consolas" panose="020B0609020204030204" pitchFamily="49" charset="0"/>
              </a:rPr>
              <a:t>fibonacci</a:t>
            </a:r>
            <a:r>
              <a:rPr lang="en-US" altLang="en-US" dirty="0" smtClean="0">
                <a:solidFill>
                  <a:srgbClr val="000000"/>
                </a:solidFill>
                <a:latin typeface="Consolas" panose="020B0609020204030204" pitchFamily="49" charset="0"/>
              </a:rPr>
              <a:t>(2)</a:t>
            </a:r>
            <a:r>
              <a:rPr lang="en-US" altLang="en-US" dirty="0" smtClean="0">
                <a:solidFill>
                  <a:srgbClr val="000000"/>
                </a:solidFill>
                <a:latin typeface="Cambria" panose="02040503050406030204" pitchFamily="18" charset="0"/>
              </a:rPr>
              <a:t>. </a:t>
            </a:r>
          </a:p>
          <a:p>
            <a:pPr eaLnBrk="1" hangingPunct="1">
              <a:lnSpc>
                <a:spcPct val="90000"/>
              </a:lnSpc>
            </a:pPr>
            <a:r>
              <a:rPr lang="en-US" altLang="en-US" dirty="0" smtClean="0">
                <a:solidFill>
                  <a:srgbClr val="000000"/>
                </a:solidFill>
                <a:latin typeface="Cambria" panose="02040503050406030204" pitchFamily="18" charset="0"/>
              </a:rPr>
              <a:t>In this program and in most other programs, the final result would be the same. </a:t>
            </a:r>
          </a:p>
        </p:txBody>
      </p:sp>
    </p:spTree>
    <p:extLst>
      <p:ext uri="{BB962C8B-B14F-4D97-AF65-F5344CB8AC3E}">
        <p14:creationId xmlns:p14="http://schemas.microsoft.com/office/powerpoint/2010/main" val="146389355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5.15  </a:t>
            </a:r>
            <a:r>
              <a:rPr lang="en-US" smtClean="0">
                <a:solidFill>
                  <a:srgbClr val="3380E6"/>
                </a:solidFill>
                <a:latin typeface="Arial"/>
              </a:rPr>
              <a:t>Example Using Recursion: Fibonacci Series (Cont.)</a:t>
            </a:r>
          </a:p>
        </p:txBody>
      </p:sp>
      <p:sp>
        <p:nvSpPr>
          <p:cNvPr id="202755" name="Text Placeholder 2"/>
          <p:cNvSpPr>
            <a:spLocks noGrp="1"/>
          </p:cNvSpPr>
          <p:nvPr>
            <p:ph type="body" idx="1"/>
          </p:nvPr>
        </p:nvSpPr>
        <p:spPr/>
        <p:txBody>
          <a:bodyPr>
            <a:normAutofit lnSpcReduction="10000"/>
          </a:bodyPr>
          <a:lstStyle/>
          <a:p>
            <a:pPr eaLnBrk="1" hangingPunct="1"/>
            <a:r>
              <a:rPr lang="en-US" altLang="en-US" dirty="0" smtClean="0">
                <a:solidFill>
                  <a:srgbClr val="000000"/>
                </a:solidFill>
                <a:latin typeface="Cambria" panose="02040503050406030204" pitchFamily="18" charset="0"/>
              </a:rPr>
              <a:t>But in some programs the evaluation of an operand may have side effects that could affect the final result of the expression. </a:t>
            </a:r>
          </a:p>
          <a:p>
            <a:pPr eaLnBrk="1" hangingPunct="1"/>
            <a:r>
              <a:rPr lang="en-US" altLang="en-US" dirty="0" smtClean="0">
                <a:solidFill>
                  <a:srgbClr val="000000"/>
                </a:solidFill>
                <a:latin typeface="Cambria" panose="02040503050406030204" pitchFamily="18" charset="0"/>
              </a:rPr>
              <a:t>C specifies the order of evaluation of the operands of only four operators—namely </a:t>
            </a:r>
            <a:r>
              <a:rPr lang="en-US" altLang="en-US" dirty="0" smtClean="0">
                <a:solidFill>
                  <a:srgbClr val="000000"/>
                </a:solidFill>
                <a:latin typeface="Consolas" panose="020B0609020204030204" pitchFamily="49" charset="0"/>
              </a:rPr>
              <a:t>&amp;&amp;</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a:t>
            </a:r>
            <a:r>
              <a:rPr lang="en-US" altLang="en-US" dirty="0" smtClean="0">
                <a:solidFill>
                  <a:srgbClr val="000000"/>
                </a:solidFill>
                <a:latin typeface="Cambria" panose="02040503050406030204" pitchFamily="18" charset="0"/>
              </a:rPr>
              <a:t>, the comma (</a:t>
            </a:r>
            <a:r>
              <a:rPr lang="en-US" altLang="en-US" dirty="0" smtClean="0">
                <a:solidFill>
                  <a:srgbClr val="000000"/>
                </a:solidFill>
                <a:latin typeface="Consolas" panose="020B0609020204030204" pitchFamily="49" charset="0"/>
              </a:rPr>
              <a:t>,</a:t>
            </a:r>
            <a:r>
              <a:rPr lang="en-US" altLang="en-US" dirty="0" smtClean="0">
                <a:solidFill>
                  <a:srgbClr val="000000"/>
                </a:solidFill>
                <a:latin typeface="Cambria" panose="02040503050406030204" pitchFamily="18" charset="0"/>
              </a:rPr>
              <a:t>) operator and </a:t>
            </a:r>
            <a:r>
              <a:rPr lang="en-US" altLang="en-US" dirty="0" smtClean="0">
                <a:solidFill>
                  <a:srgbClr val="000000"/>
                </a:solidFill>
                <a:latin typeface="Consolas" panose="020B0609020204030204" pitchFamily="49" charset="0"/>
              </a:rPr>
              <a:t>?:</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The first three of these are binary operators whose operands are guaranteed to be evaluated left to right. </a:t>
            </a:r>
          </a:p>
        </p:txBody>
      </p:sp>
    </p:spTree>
    <p:extLst>
      <p:ext uri="{BB962C8B-B14F-4D97-AF65-F5344CB8AC3E}">
        <p14:creationId xmlns:p14="http://schemas.microsoft.com/office/powerpoint/2010/main" val="268001000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5.15  </a:t>
            </a:r>
            <a:r>
              <a:rPr lang="en-US" smtClean="0">
                <a:solidFill>
                  <a:srgbClr val="3380E6"/>
                </a:solidFill>
                <a:latin typeface="Arial"/>
              </a:rPr>
              <a:t>Example Using Recursion: Fibonacci Series (Cont.)</a:t>
            </a:r>
          </a:p>
        </p:txBody>
      </p:sp>
      <p:sp>
        <p:nvSpPr>
          <p:cNvPr id="203779" name="Text Placeholder 2"/>
          <p:cNvSpPr>
            <a:spLocks noGrp="1"/>
          </p:cNvSpPr>
          <p:nvPr>
            <p:ph type="body" idx="1"/>
          </p:nvPr>
        </p:nvSpPr>
        <p:spPr/>
        <p:txBody>
          <a:bodyPr>
            <a:normAutofit fontScale="92500" lnSpcReduction="20000"/>
          </a:bodyPr>
          <a:lstStyle/>
          <a:p>
            <a:pPr eaLnBrk="1" hangingPunct="1"/>
            <a:r>
              <a:rPr lang="en-US" altLang="en-US" dirty="0" smtClean="0">
                <a:solidFill>
                  <a:srgbClr val="000000"/>
                </a:solidFill>
                <a:latin typeface="Cambria" panose="02040503050406030204" pitchFamily="18" charset="0"/>
              </a:rPr>
              <a:t>[</a:t>
            </a:r>
            <a:r>
              <a:rPr lang="en-US" altLang="en-US" i="1" dirty="0" smtClean="0">
                <a:solidFill>
                  <a:srgbClr val="000000"/>
                </a:solidFill>
                <a:latin typeface="Cambria" panose="02040503050406030204" pitchFamily="18" charset="0"/>
              </a:rPr>
              <a:t>Note</a:t>
            </a:r>
            <a:r>
              <a:rPr lang="en-US" altLang="en-US" dirty="0" smtClean="0">
                <a:solidFill>
                  <a:srgbClr val="000000"/>
                </a:solidFill>
                <a:latin typeface="Cambria" panose="02040503050406030204" pitchFamily="18" charset="0"/>
              </a:rPr>
              <a:t>: The commas used to separate the arguments in a function call are not comma operators.] The last operator is C’s only </a:t>
            </a:r>
            <a:r>
              <a:rPr lang="en-US" altLang="en-US" i="1" dirty="0" smtClean="0">
                <a:solidFill>
                  <a:srgbClr val="000000"/>
                </a:solidFill>
                <a:latin typeface="Cambria" panose="02040503050406030204" pitchFamily="18" charset="0"/>
              </a:rPr>
              <a:t>ternary</a:t>
            </a:r>
            <a:r>
              <a:rPr lang="en-US" altLang="en-US" dirty="0" smtClean="0">
                <a:solidFill>
                  <a:srgbClr val="000000"/>
                </a:solidFill>
                <a:latin typeface="Cambria" panose="02040503050406030204" pitchFamily="18" charset="0"/>
              </a:rPr>
              <a:t> operator. </a:t>
            </a:r>
          </a:p>
          <a:p>
            <a:pPr eaLnBrk="1" hangingPunct="1"/>
            <a:r>
              <a:rPr lang="en-US" altLang="en-US" dirty="0" smtClean="0">
                <a:solidFill>
                  <a:srgbClr val="000000"/>
                </a:solidFill>
                <a:latin typeface="Cambria" panose="02040503050406030204" pitchFamily="18" charset="0"/>
              </a:rPr>
              <a:t>Its leftmost operand is always evaluated first; if the leftmost operand evaluates to nonzero, the middle operand is evaluated next and the last operand is ignored; if the leftmost operand evaluates to zero, the third operand is evaluated next and the middle operand is ignored.</a:t>
            </a:r>
          </a:p>
        </p:txBody>
      </p:sp>
    </p:spTree>
    <p:extLst>
      <p:ext uri="{BB962C8B-B14F-4D97-AF65-F5344CB8AC3E}">
        <p14:creationId xmlns:p14="http://schemas.microsoft.com/office/powerpoint/2010/main" val="71585685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7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53192035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7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248650" cy="6373487"/>
          </a:xfrm>
          <a:prstGeom prst="rect">
            <a:avLst/>
          </a:prstGeom>
          <a:noFill/>
          <a:ln>
            <a:noFill/>
          </a:ln>
        </p:spPr>
      </p:pic>
    </p:spTree>
    <p:extLst>
      <p:ext uri="{BB962C8B-B14F-4D97-AF65-F5344CB8AC3E}">
        <p14:creationId xmlns:p14="http://schemas.microsoft.com/office/powerpoint/2010/main" val="30241974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5.4  </a:t>
            </a:r>
            <a:r>
              <a:rPr lang="en-US" smtClean="0">
                <a:solidFill>
                  <a:srgbClr val="3380E6"/>
                </a:solidFill>
                <a:latin typeface="Arial"/>
              </a:rPr>
              <a:t>Functions</a:t>
            </a:r>
          </a:p>
        </p:txBody>
      </p:sp>
      <p:sp>
        <p:nvSpPr>
          <p:cNvPr id="28675" name="Text Placeholder 2"/>
          <p:cNvSpPr>
            <a:spLocks noGrp="1"/>
          </p:cNvSpPr>
          <p:nvPr>
            <p:ph type="body" idx="1"/>
          </p:nvPr>
        </p:nvSpPr>
        <p:spPr/>
        <p:txBody>
          <a:bodyPr>
            <a:normAutofit fontScale="92500"/>
          </a:bodyPr>
          <a:lstStyle/>
          <a:p>
            <a:pPr eaLnBrk="1" hangingPunct="1"/>
            <a:r>
              <a:rPr lang="en-US" altLang="en-US" dirty="0" smtClean="0">
                <a:solidFill>
                  <a:srgbClr val="000000"/>
                </a:solidFill>
                <a:latin typeface="Cambria" panose="02040503050406030204" pitchFamily="18" charset="0"/>
              </a:rPr>
              <a:t>Functions allow you to modularize a program. </a:t>
            </a:r>
          </a:p>
          <a:p>
            <a:pPr eaLnBrk="1" hangingPunct="1"/>
            <a:r>
              <a:rPr lang="en-US" altLang="en-US" dirty="0" smtClean="0">
                <a:solidFill>
                  <a:srgbClr val="000000"/>
                </a:solidFill>
                <a:latin typeface="Cambria" panose="02040503050406030204" pitchFamily="18" charset="0"/>
              </a:rPr>
              <a:t>All variables defined in function definitions are </a:t>
            </a:r>
            <a:r>
              <a:rPr lang="en-US" altLang="en-US" dirty="0" smtClean="0">
                <a:solidFill>
                  <a:srgbClr val="0000FF"/>
                </a:solidFill>
                <a:latin typeface="Cambria" panose="02040503050406030204" pitchFamily="18" charset="0"/>
              </a:rPr>
              <a:t>local variables</a:t>
            </a:r>
            <a:r>
              <a:rPr lang="en-US" altLang="en-US" dirty="0" smtClean="0">
                <a:solidFill>
                  <a:srgbClr val="000000"/>
                </a:solidFill>
                <a:latin typeface="Cambria" panose="02040503050406030204" pitchFamily="18" charset="0"/>
              </a:rPr>
              <a:t>—they can be accessed </a:t>
            </a:r>
            <a:r>
              <a:rPr lang="en-US" altLang="en-US" i="1" dirty="0" smtClean="0">
                <a:solidFill>
                  <a:srgbClr val="000000"/>
                </a:solidFill>
                <a:latin typeface="Cambria" panose="02040503050406030204" pitchFamily="18" charset="0"/>
              </a:rPr>
              <a:t>only</a:t>
            </a:r>
            <a:r>
              <a:rPr lang="en-US" altLang="en-US" dirty="0" smtClean="0">
                <a:solidFill>
                  <a:srgbClr val="000000"/>
                </a:solidFill>
                <a:latin typeface="Cambria" panose="02040503050406030204" pitchFamily="18" charset="0"/>
              </a:rPr>
              <a:t> in the function in which they’re defined. </a:t>
            </a:r>
          </a:p>
          <a:p>
            <a:pPr eaLnBrk="1" hangingPunct="1"/>
            <a:r>
              <a:rPr lang="en-US" altLang="en-US" dirty="0" smtClean="0">
                <a:solidFill>
                  <a:srgbClr val="000000"/>
                </a:solidFill>
                <a:latin typeface="Cambria" panose="02040503050406030204" pitchFamily="18" charset="0"/>
              </a:rPr>
              <a:t>Most functions have a list of </a:t>
            </a:r>
            <a:r>
              <a:rPr lang="en-US" altLang="en-US" dirty="0" smtClean="0">
                <a:solidFill>
                  <a:srgbClr val="0000FF"/>
                </a:solidFill>
                <a:latin typeface="Cambria" panose="02040503050406030204" pitchFamily="18" charset="0"/>
              </a:rPr>
              <a:t>parameters</a:t>
            </a:r>
            <a:r>
              <a:rPr lang="en-US" altLang="en-US" dirty="0" smtClean="0">
                <a:solidFill>
                  <a:srgbClr val="000000"/>
                </a:solidFill>
                <a:latin typeface="Cambria" panose="02040503050406030204" pitchFamily="18" charset="0"/>
              </a:rPr>
              <a:t> that provide the means for communicating information between functions. </a:t>
            </a:r>
          </a:p>
          <a:p>
            <a:pPr eaLnBrk="1" hangingPunct="1"/>
            <a:r>
              <a:rPr lang="en-US" altLang="en-US" dirty="0" smtClean="0">
                <a:solidFill>
                  <a:srgbClr val="000000"/>
                </a:solidFill>
                <a:latin typeface="Cambria" panose="02040503050406030204" pitchFamily="18" charset="0"/>
              </a:rPr>
              <a:t>A function’s parameters are also local variables of that function. </a:t>
            </a:r>
          </a:p>
        </p:txBody>
      </p:sp>
    </p:spTree>
    <p:extLst>
      <p:ext uri="{BB962C8B-B14F-4D97-AF65-F5344CB8AC3E}">
        <p14:creationId xmlns:p14="http://schemas.microsoft.com/office/powerpoint/2010/main" val="25703060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5.15  </a:t>
            </a:r>
            <a:r>
              <a:rPr lang="en-US" smtClean="0">
                <a:solidFill>
                  <a:srgbClr val="3380E6"/>
                </a:solidFill>
                <a:latin typeface="Arial"/>
              </a:rPr>
              <a:t>Example Using Recursion: Fibonacci Series (Cont.)</a:t>
            </a:r>
          </a:p>
        </p:txBody>
      </p:sp>
      <p:sp>
        <p:nvSpPr>
          <p:cNvPr id="3" name="Text Placeholder 2"/>
          <p:cNvSpPr>
            <a:spLocks noGrp="1"/>
          </p:cNvSpPr>
          <p:nvPr>
            <p:ph type="body" idx="1"/>
          </p:nvPr>
        </p:nvSpPr>
        <p:spPr/>
        <p:txBody>
          <a:bodyPr>
            <a:normAutofit lnSpcReduction="10000"/>
          </a:bodyPr>
          <a:lstStyle/>
          <a:p>
            <a:pPr marL="109537" indent="0" eaLnBrk="1" hangingPunct="1">
              <a:buFont typeface="Wingdings 3" panose="05040102010807070707" pitchFamily="18" charset="2"/>
              <a:buNone/>
              <a:defRPr/>
            </a:pPr>
            <a:r>
              <a:rPr lang="en-US" sz="2500" b="1" i="1" dirty="0" smtClean="0">
                <a:solidFill>
                  <a:srgbClr val="000000"/>
                </a:solidFill>
                <a:latin typeface="Cambria" panose="02040503050406030204" pitchFamily="18" charset="0"/>
              </a:rPr>
              <a:t>Exponential Complexity</a:t>
            </a:r>
          </a:p>
          <a:p>
            <a:pPr eaLnBrk="1" hangingPunct="1">
              <a:defRPr/>
            </a:pPr>
            <a:r>
              <a:rPr lang="en-US" sz="2500" dirty="0" smtClean="0">
                <a:solidFill>
                  <a:srgbClr val="000000"/>
                </a:solidFill>
                <a:latin typeface="Cambria" panose="02040503050406030204" pitchFamily="18" charset="0"/>
              </a:rPr>
              <a:t>A word of caution is in order about recursive programs like the one we use here to generate Fibonacci numbers. </a:t>
            </a:r>
          </a:p>
          <a:p>
            <a:pPr eaLnBrk="1" hangingPunct="1">
              <a:defRPr/>
            </a:pPr>
            <a:r>
              <a:rPr lang="en-US" sz="2500" dirty="0" smtClean="0">
                <a:solidFill>
                  <a:srgbClr val="000000"/>
                </a:solidFill>
                <a:latin typeface="Cambria" panose="02040503050406030204" pitchFamily="18" charset="0"/>
              </a:rPr>
              <a:t>Each level of recursion in the </a:t>
            </a:r>
            <a:r>
              <a:rPr lang="en-US" sz="2500" dirty="0" err="1" smtClean="0">
                <a:solidFill>
                  <a:srgbClr val="000000"/>
                </a:solidFill>
                <a:latin typeface="Consolas" panose="020B0609020204030204" pitchFamily="49" charset="0"/>
              </a:rPr>
              <a:t>fibonacci</a:t>
            </a:r>
            <a:r>
              <a:rPr lang="en-US" sz="2500" dirty="0" smtClean="0">
                <a:solidFill>
                  <a:srgbClr val="000000"/>
                </a:solidFill>
                <a:latin typeface="Cambria" panose="02040503050406030204" pitchFamily="18" charset="0"/>
              </a:rPr>
              <a:t> function has a doubling effect on the number of calls—the number of recursive calls that will be executed to calculate the </a:t>
            </a:r>
            <a:r>
              <a:rPr lang="en-US" sz="2500" i="1" dirty="0" smtClean="0">
                <a:solidFill>
                  <a:srgbClr val="000000"/>
                </a:solidFill>
                <a:latin typeface="Cambria" panose="02040503050406030204" pitchFamily="18" charset="0"/>
              </a:rPr>
              <a:t>n</a:t>
            </a:r>
            <a:r>
              <a:rPr lang="en-US" sz="2500" i="1" baseline="30000" dirty="0" smtClean="0">
                <a:solidFill>
                  <a:srgbClr val="000000"/>
                </a:solidFill>
                <a:latin typeface="Cambria" panose="02040503050406030204" pitchFamily="18" charset="0"/>
              </a:rPr>
              <a:t>th</a:t>
            </a:r>
            <a:r>
              <a:rPr lang="en-US" sz="2500" i="1" dirty="0" smtClean="0">
                <a:solidFill>
                  <a:srgbClr val="000000"/>
                </a:solidFill>
                <a:latin typeface="Cambria" panose="02040503050406030204" pitchFamily="18" charset="0"/>
              </a:rPr>
              <a:t> </a:t>
            </a:r>
            <a:r>
              <a:rPr lang="en-US" sz="2500" dirty="0" smtClean="0">
                <a:solidFill>
                  <a:srgbClr val="000000"/>
                </a:solidFill>
                <a:latin typeface="Cambria" panose="02040503050406030204" pitchFamily="18" charset="0"/>
              </a:rPr>
              <a:t>Fibonacci number is on the order of </a:t>
            </a:r>
            <a:r>
              <a:rPr lang="en-US" sz="2500" i="1" dirty="0" smtClean="0">
                <a:solidFill>
                  <a:srgbClr val="000000"/>
                </a:solidFill>
                <a:latin typeface="Cambria" panose="02040503050406030204" pitchFamily="18" charset="0"/>
              </a:rPr>
              <a:t>2</a:t>
            </a:r>
            <a:r>
              <a:rPr lang="en-US" sz="2500" i="1" baseline="30000" dirty="0" smtClean="0">
                <a:solidFill>
                  <a:srgbClr val="000000"/>
                </a:solidFill>
                <a:latin typeface="Cambria" panose="02040503050406030204" pitchFamily="18" charset="0"/>
              </a:rPr>
              <a:t>n</a:t>
            </a:r>
            <a:r>
              <a:rPr lang="en-US" sz="2500" i="1" dirty="0" smtClean="0">
                <a:solidFill>
                  <a:srgbClr val="000000"/>
                </a:solidFill>
                <a:latin typeface="Cambria" panose="02040503050406030204" pitchFamily="18" charset="0"/>
              </a:rPr>
              <a:t>. </a:t>
            </a:r>
          </a:p>
          <a:p>
            <a:pPr eaLnBrk="1" hangingPunct="1">
              <a:defRPr/>
            </a:pPr>
            <a:r>
              <a:rPr lang="en-US" sz="2500" dirty="0" smtClean="0">
                <a:solidFill>
                  <a:srgbClr val="000000"/>
                </a:solidFill>
                <a:latin typeface="Cambria" panose="02040503050406030204" pitchFamily="18" charset="0"/>
              </a:rPr>
              <a:t>This rapidly gets out of hand. </a:t>
            </a:r>
          </a:p>
          <a:p>
            <a:pPr eaLnBrk="1" hangingPunct="1">
              <a:defRPr/>
            </a:pPr>
            <a:r>
              <a:rPr lang="en-US" sz="2500" dirty="0" smtClean="0">
                <a:solidFill>
                  <a:srgbClr val="000000"/>
                </a:solidFill>
                <a:latin typeface="Cambria" panose="02040503050406030204" pitchFamily="18" charset="0"/>
              </a:rPr>
              <a:t>Calculating only the 20</a:t>
            </a:r>
            <a:r>
              <a:rPr lang="en-US" sz="2500" baseline="30000" dirty="0" smtClean="0">
                <a:solidFill>
                  <a:srgbClr val="000000"/>
                </a:solidFill>
                <a:latin typeface="Cambria" panose="02040503050406030204" pitchFamily="18" charset="0"/>
              </a:rPr>
              <a:t>th</a:t>
            </a:r>
            <a:r>
              <a:rPr lang="en-US" sz="2500" dirty="0" smtClean="0">
                <a:solidFill>
                  <a:srgbClr val="000000"/>
                </a:solidFill>
                <a:latin typeface="Cambria" panose="02040503050406030204" pitchFamily="18" charset="0"/>
              </a:rPr>
              <a:t> Fibonacci number would require on the order of 2</a:t>
            </a:r>
            <a:r>
              <a:rPr lang="en-US" sz="2500" baseline="30000" dirty="0" smtClean="0">
                <a:solidFill>
                  <a:srgbClr val="000000"/>
                </a:solidFill>
                <a:latin typeface="Cambria" panose="02040503050406030204" pitchFamily="18" charset="0"/>
              </a:rPr>
              <a:t>20</a:t>
            </a:r>
            <a:r>
              <a:rPr lang="en-US" sz="2500" dirty="0" smtClean="0">
                <a:solidFill>
                  <a:srgbClr val="000000"/>
                </a:solidFill>
                <a:latin typeface="Cambria" panose="02040503050406030204" pitchFamily="18" charset="0"/>
              </a:rPr>
              <a:t> or about a million calls, calculating the 30</a:t>
            </a:r>
            <a:r>
              <a:rPr lang="en-US" sz="2500" baseline="30000" dirty="0" smtClean="0">
                <a:solidFill>
                  <a:srgbClr val="000000"/>
                </a:solidFill>
                <a:latin typeface="Cambria" panose="02040503050406030204" pitchFamily="18" charset="0"/>
              </a:rPr>
              <a:t>th</a:t>
            </a:r>
            <a:r>
              <a:rPr lang="en-US" sz="2500" dirty="0" smtClean="0">
                <a:solidFill>
                  <a:srgbClr val="000000"/>
                </a:solidFill>
                <a:latin typeface="Cambria" panose="02040503050406030204" pitchFamily="18" charset="0"/>
              </a:rPr>
              <a:t> Fibonacci number would require on the order of 2</a:t>
            </a:r>
            <a:r>
              <a:rPr lang="en-US" sz="2500" baseline="30000" dirty="0" smtClean="0">
                <a:solidFill>
                  <a:srgbClr val="000000"/>
                </a:solidFill>
                <a:latin typeface="Cambria" panose="02040503050406030204" pitchFamily="18" charset="0"/>
              </a:rPr>
              <a:t>30</a:t>
            </a:r>
            <a:r>
              <a:rPr lang="en-US" sz="2500" dirty="0" smtClean="0">
                <a:solidFill>
                  <a:srgbClr val="000000"/>
                </a:solidFill>
                <a:latin typeface="Cambria" panose="02040503050406030204" pitchFamily="18" charset="0"/>
              </a:rPr>
              <a:t> or about a billion calls, and so on. </a:t>
            </a:r>
          </a:p>
        </p:txBody>
      </p:sp>
    </p:spTree>
    <p:extLst>
      <p:ext uri="{BB962C8B-B14F-4D97-AF65-F5344CB8AC3E}">
        <p14:creationId xmlns:p14="http://schemas.microsoft.com/office/powerpoint/2010/main" val="203210345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5.15  </a:t>
            </a:r>
            <a:r>
              <a:rPr lang="en-US" smtClean="0">
                <a:solidFill>
                  <a:srgbClr val="3380E6"/>
                </a:solidFill>
                <a:latin typeface="Arial"/>
              </a:rPr>
              <a:t>Example Using Recursion: Fibonacci Series (Cont.)</a:t>
            </a:r>
          </a:p>
        </p:txBody>
      </p:sp>
      <p:sp>
        <p:nvSpPr>
          <p:cNvPr id="207875" name="Text Placeholder 2"/>
          <p:cNvSpPr>
            <a:spLocks noGrp="1"/>
          </p:cNvSpPr>
          <p:nvPr>
            <p:ph type="body" idx="1"/>
          </p:nvPr>
        </p:nvSpPr>
        <p:spPr/>
        <p:txBody>
          <a:bodyPr>
            <a:normAutofit lnSpcReduction="10000"/>
          </a:bodyPr>
          <a:lstStyle/>
          <a:p>
            <a:pPr eaLnBrk="1" hangingPunct="1"/>
            <a:r>
              <a:rPr lang="en-US" altLang="en-US" dirty="0" smtClean="0">
                <a:solidFill>
                  <a:srgbClr val="000000"/>
                </a:solidFill>
                <a:latin typeface="Cambria" panose="02040503050406030204" pitchFamily="18" charset="0"/>
              </a:rPr>
              <a:t>Computer scientists refer to this as exponential complexity. </a:t>
            </a:r>
          </a:p>
          <a:p>
            <a:pPr eaLnBrk="1" hangingPunct="1"/>
            <a:r>
              <a:rPr lang="en-US" altLang="en-US" dirty="0" smtClean="0">
                <a:solidFill>
                  <a:srgbClr val="000000"/>
                </a:solidFill>
                <a:latin typeface="Cambria" panose="02040503050406030204" pitchFamily="18" charset="0"/>
              </a:rPr>
              <a:t>Problems of this nature humble even the world’s most powerful computers! </a:t>
            </a:r>
          </a:p>
          <a:p>
            <a:pPr eaLnBrk="1" hangingPunct="1"/>
            <a:r>
              <a:rPr lang="en-US" altLang="en-US" dirty="0" smtClean="0">
                <a:solidFill>
                  <a:srgbClr val="000000"/>
                </a:solidFill>
                <a:latin typeface="Cambria" panose="02040503050406030204" pitchFamily="18" charset="0"/>
              </a:rPr>
              <a:t>Complexity issues in general, and </a:t>
            </a:r>
            <a:r>
              <a:rPr lang="en-US" altLang="en-US" i="1" dirty="0" smtClean="0">
                <a:solidFill>
                  <a:srgbClr val="000000"/>
                </a:solidFill>
                <a:latin typeface="Cambria" panose="02040503050406030204" pitchFamily="18" charset="0"/>
              </a:rPr>
              <a:t>exponential complexity </a:t>
            </a:r>
            <a:r>
              <a:rPr lang="en-US" altLang="en-US" dirty="0" smtClean="0">
                <a:solidFill>
                  <a:srgbClr val="000000"/>
                </a:solidFill>
                <a:latin typeface="Cambria" panose="02040503050406030204" pitchFamily="18" charset="0"/>
              </a:rPr>
              <a:t>in particular, are discussed in detail in the upper-level computer science curriculum course generally called “Algorithms.”</a:t>
            </a:r>
          </a:p>
        </p:txBody>
      </p:sp>
    </p:spTree>
    <p:extLst>
      <p:ext uri="{BB962C8B-B14F-4D97-AF65-F5344CB8AC3E}">
        <p14:creationId xmlns:p14="http://schemas.microsoft.com/office/powerpoint/2010/main" val="31500552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5.15  </a:t>
            </a:r>
            <a:r>
              <a:rPr lang="en-US" smtClean="0">
                <a:solidFill>
                  <a:srgbClr val="3380E6"/>
                </a:solidFill>
                <a:latin typeface="Arial"/>
              </a:rPr>
              <a:t>Example Using Recursion: Fibonacci Series (Cont.)</a:t>
            </a:r>
          </a:p>
        </p:txBody>
      </p:sp>
      <p:sp>
        <p:nvSpPr>
          <p:cNvPr id="208899"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The example we showed in this section used an intuitively appealing solution to calculate Fibonacci numbers, but there are better approaches. </a:t>
            </a:r>
          </a:p>
          <a:p>
            <a:pPr eaLnBrk="1" hangingPunct="1"/>
            <a:r>
              <a:rPr lang="en-US" altLang="en-US" dirty="0" smtClean="0">
                <a:solidFill>
                  <a:srgbClr val="000000"/>
                </a:solidFill>
                <a:latin typeface="Cambria" panose="02040503050406030204" pitchFamily="18" charset="0"/>
              </a:rPr>
              <a:t>Exercise 5.48 asks you to investigate recursion in more depth and propose alternate approaches to implementing the recursive Fibonacci algorithm.</a:t>
            </a:r>
          </a:p>
        </p:txBody>
      </p:sp>
    </p:spTree>
    <p:extLst>
      <p:ext uri="{BB962C8B-B14F-4D97-AF65-F5344CB8AC3E}">
        <p14:creationId xmlns:p14="http://schemas.microsoft.com/office/powerpoint/2010/main" val="138871794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5.16  </a:t>
            </a:r>
            <a:r>
              <a:rPr lang="en-US" smtClean="0">
                <a:solidFill>
                  <a:srgbClr val="3380E6"/>
                </a:solidFill>
                <a:latin typeface="Arial"/>
              </a:rPr>
              <a:t>Recursion vs. Iteration</a:t>
            </a:r>
          </a:p>
        </p:txBody>
      </p:sp>
      <p:sp>
        <p:nvSpPr>
          <p:cNvPr id="209923" name="Text Placeholder 2"/>
          <p:cNvSpPr>
            <a:spLocks noGrp="1"/>
          </p:cNvSpPr>
          <p:nvPr>
            <p:ph type="body" idx="1"/>
          </p:nvPr>
        </p:nvSpPr>
        <p:spPr/>
        <p:txBody>
          <a:bodyPr>
            <a:normAutofit/>
          </a:bodyPr>
          <a:lstStyle/>
          <a:p>
            <a:r>
              <a:rPr lang="en-US" altLang="en-US" sz="2500" dirty="0" smtClean="0">
                <a:solidFill>
                  <a:srgbClr val="000000"/>
                </a:solidFill>
                <a:latin typeface="Cambria" panose="02040503050406030204" pitchFamily="18" charset="0"/>
              </a:rPr>
              <a:t>Both iteration and recursion are based on a control statement: Iteration uses a repetition statement; recursion uses a </a:t>
            </a:r>
            <a:r>
              <a:rPr lang="en-US" altLang="en-US" sz="2500" i="1" dirty="0" smtClean="0">
                <a:solidFill>
                  <a:srgbClr val="000000"/>
                </a:solidFill>
                <a:latin typeface="Cambria" panose="02040503050406030204" pitchFamily="18" charset="0"/>
              </a:rPr>
              <a:t>selection statement</a:t>
            </a:r>
            <a:r>
              <a:rPr lang="en-US" altLang="en-US" sz="2500" dirty="0" smtClean="0">
                <a:solidFill>
                  <a:srgbClr val="000000"/>
                </a:solidFill>
                <a:latin typeface="Cambria" panose="02040503050406030204" pitchFamily="18" charset="0"/>
              </a:rPr>
              <a:t>. </a:t>
            </a:r>
          </a:p>
          <a:p>
            <a:r>
              <a:rPr lang="en-US" altLang="en-US" sz="2500" dirty="0" smtClean="0">
                <a:solidFill>
                  <a:srgbClr val="000000"/>
                </a:solidFill>
                <a:latin typeface="Cambria" panose="02040503050406030204" pitchFamily="18" charset="0"/>
              </a:rPr>
              <a:t>Both iteration and recursion involve repetition: Iteration explicitly uses a repetition statement; recursion achieves repetition through </a:t>
            </a:r>
            <a:r>
              <a:rPr lang="en-US" altLang="en-US" sz="2500" i="1" dirty="0" smtClean="0">
                <a:solidFill>
                  <a:srgbClr val="000000"/>
                </a:solidFill>
                <a:latin typeface="Cambria" panose="02040503050406030204" pitchFamily="18" charset="0"/>
              </a:rPr>
              <a:t>repeated function calls</a:t>
            </a:r>
            <a:r>
              <a:rPr lang="en-US" altLang="en-US" sz="2500" dirty="0" smtClean="0">
                <a:solidFill>
                  <a:srgbClr val="000000"/>
                </a:solidFill>
                <a:latin typeface="Cambria" panose="02040503050406030204" pitchFamily="18" charset="0"/>
              </a:rPr>
              <a:t>. </a:t>
            </a:r>
          </a:p>
          <a:p>
            <a:r>
              <a:rPr lang="en-US" altLang="en-US" sz="2500" dirty="0">
                <a:solidFill>
                  <a:srgbClr val="000000"/>
                </a:solidFill>
                <a:latin typeface="Cambria" panose="02040503050406030204" pitchFamily="18" charset="0"/>
              </a:rPr>
              <a:t>Iteration and recursion each involve a </a:t>
            </a:r>
            <a:r>
              <a:rPr lang="en-US" altLang="en-US" sz="2500" i="1" dirty="0">
                <a:solidFill>
                  <a:srgbClr val="000000"/>
                </a:solidFill>
                <a:latin typeface="Cambria" panose="02040503050406030204" pitchFamily="18" charset="0"/>
              </a:rPr>
              <a:t>termination test</a:t>
            </a:r>
            <a:r>
              <a:rPr lang="en-US" altLang="en-US" sz="2500" dirty="0">
                <a:solidFill>
                  <a:srgbClr val="000000"/>
                </a:solidFill>
                <a:latin typeface="Cambria" panose="02040503050406030204" pitchFamily="18" charset="0"/>
              </a:rPr>
              <a:t>: Iteration terminates when the </a:t>
            </a:r>
            <a:r>
              <a:rPr lang="en-US" altLang="en-US" sz="2500" i="1" dirty="0">
                <a:solidFill>
                  <a:srgbClr val="000000"/>
                </a:solidFill>
                <a:latin typeface="Cambria" panose="02040503050406030204" pitchFamily="18" charset="0"/>
              </a:rPr>
              <a:t>loop-continuation condition fails</a:t>
            </a:r>
            <a:r>
              <a:rPr lang="en-US" altLang="en-US" sz="2500" dirty="0">
                <a:solidFill>
                  <a:srgbClr val="000000"/>
                </a:solidFill>
                <a:latin typeface="Cambria" panose="02040503050406030204" pitchFamily="18" charset="0"/>
              </a:rPr>
              <a:t>; recursion when a </a:t>
            </a:r>
            <a:r>
              <a:rPr lang="en-US" altLang="en-US" sz="2500" i="1" dirty="0">
                <a:solidFill>
                  <a:srgbClr val="000000"/>
                </a:solidFill>
                <a:latin typeface="Cambria" panose="02040503050406030204" pitchFamily="18" charset="0"/>
              </a:rPr>
              <a:t>base case is recognized</a:t>
            </a:r>
            <a:r>
              <a:rPr lang="en-US" altLang="en-US" sz="2500" dirty="0">
                <a:solidFill>
                  <a:srgbClr val="000000"/>
                </a:solidFill>
                <a:latin typeface="Cambria" panose="02040503050406030204" pitchFamily="18" charset="0"/>
              </a:rPr>
              <a:t>. </a:t>
            </a:r>
          </a:p>
          <a:p>
            <a:endParaRPr lang="en-US" altLang="en-US" sz="2500" dirty="0" smtClean="0">
              <a:solidFill>
                <a:srgbClr val="000000"/>
              </a:solidFill>
              <a:latin typeface="Cambria" panose="02040503050406030204" pitchFamily="18" charset="0"/>
            </a:endParaRPr>
          </a:p>
        </p:txBody>
      </p:sp>
    </p:spTree>
    <p:extLst>
      <p:ext uri="{BB962C8B-B14F-4D97-AF65-F5344CB8AC3E}">
        <p14:creationId xmlns:p14="http://schemas.microsoft.com/office/powerpoint/2010/main" val="199907137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fr-FR" smtClean="0">
                <a:solidFill>
                  <a:srgbClr val="24B5A1"/>
                </a:solidFill>
                <a:latin typeface="Arial"/>
              </a:rPr>
              <a:t>5.16  </a:t>
            </a:r>
            <a:r>
              <a:rPr lang="fr-FR" smtClean="0">
                <a:solidFill>
                  <a:srgbClr val="3380E6"/>
                </a:solidFill>
                <a:latin typeface="Arial"/>
              </a:rPr>
              <a:t>Recursion vs. Iteration (Cont.)</a:t>
            </a:r>
          </a:p>
        </p:txBody>
      </p:sp>
      <p:sp>
        <p:nvSpPr>
          <p:cNvPr id="210947" name="Text Placeholder 2"/>
          <p:cNvSpPr>
            <a:spLocks noGrp="1"/>
          </p:cNvSpPr>
          <p:nvPr>
            <p:ph type="body" idx="1"/>
          </p:nvPr>
        </p:nvSpPr>
        <p:spPr/>
        <p:txBody>
          <a:bodyPr>
            <a:normAutofit/>
          </a:bodyPr>
          <a:lstStyle/>
          <a:p>
            <a:pPr>
              <a:lnSpc>
                <a:spcPct val="90000"/>
              </a:lnSpc>
            </a:pPr>
            <a:r>
              <a:rPr lang="en-US" altLang="en-US" sz="2400" dirty="0" smtClean="0">
                <a:solidFill>
                  <a:srgbClr val="000000"/>
                </a:solidFill>
                <a:latin typeface="Cambria" panose="02040503050406030204" pitchFamily="18" charset="0"/>
              </a:rPr>
              <a:t>Iteration with counter-controlled repetition and recursion each </a:t>
            </a:r>
            <a:r>
              <a:rPr lang="en-US" altLang="en-US" sz="2400" i="1" dirty="0" smtClean="0">
                <a:solidFill>
                  <a:srgbClr val="000000"/>
                </a:solidFill>
                <a:latin typeface="Cambria" panose="02040503050406030204" pitchFamily="18" charset="0"/>
              </a:rPr>
              <a:t>gradually approach termination</a:t>
            </a:r>
            <a:r>
              <a:rPr lang="en-US" altLang="en-US" sz="2400" dirty="0" smtClean="0">
                <a:solidFill>
                  <a:srgbClr val="000000"/>
                </a:solidFill>
                <a:latin typeface="Cambria" panose="02040503050406030204" pitchFamily="18" charset="0"/>
              </a:rPr>
              <a:t>: Iteration keeps modifying a counter until the counter assumes a value that makes the </a:t>
            </a:r>
            <a:r>
              <a:rPr lang="en-US" altLang="en-US" sz="2400" i="1" dirty="0" smtClean="0">
                <a:solidFill>
                  <a:srgbClr val="000000"/>
                </a:solidFill>
                <a:latin typeface="Cambria" panose="02040503050406030204" pitchFamily="18" charset="0"/>
              </a:rPr>
              <a:t>loop-continuation condition fail</a:t>
            </a:r>
            <a:r>
              <a:rPr lang="en-US" altLang="en-US" sz="2400" dirty="0" smtClean="0">
                <a:solidFill>
                  <a:srgbClr val="000000"/>
                </a:solidFill>
                <a:latin typeface="Cambria" panose="02040503050406030204" pitchFamily="18" charset="0"/>
              </a:rPr>
              <a:t>; recursion keeps producing simpler versions of the original problem until the base case is reached. </a:t>
            </a:r>
          </a:p>
          <a:p>
            <a:pPr>
              <a:lnSpc>
                <a:spcPct val="90000"/>
              </a:lnSpc>
            </a:pPr>
            <a:r>
              <a:rPr lang="en-US" altLang="en-US" sz="2400" dirty="0">
                <a:solidFill>
                  <a:srgbClr val="000000"/>
                </a:solidFill>
                <a:latin typeface="Cambria" panose="02040503050406030204" pitchFamily="18" charset="0"/>
              </a:rPr>
              <a:t>Both iteration and recursion can occur </a:t>
            </a:r>
            <a:r>
              <a:rPr lang="en-US" altLang="en-US" sz="2400" i="1" dirty="0">
                <a:solidFill>
                  <a:srgbClr val="000000"/>
                </a:solidFill>
                <a:latin typeface="Cambria" panose="02040503050406030204" pitchFamily="18" charset="0"/>
              </a:rPr>
              <a:t>infinitely</a:t>
            </a:r>
            <a:r>
              <a:rPr lang="en-US" altLang="en-US" sz="2400" dirty="0">
                <a:solidFill>
                  <a:srgbClr val="000000"/>
                </a:solidFill>
                <a:latin typeface="Cambria" panose="02040503050406030204" pitchFamily="18" charset="0"/>
              </a:rPr>
              <a:t>: An </a:t>
            </a:r>
            <a:r>
              <a:rPr lang="en-US" altLang="en-US" sz="2400" i="1" dirty="0">
                <a:solidFill>
                  <a:srgbClr val="000000"/>
                </a:solidFill>
                <a:latin typeface="Cambria" panose="02040503050406030204" pitchFamily="18" charset="0"/>
              </a:rPr>
              <a:t>infinite loop </a:t>
            </a:r>
            <a:r>
              <a:rPr lang="en-US" altLang="en-US" sz="2400" dirty="0">
                <a:solidFill>
                  <a:srgbClr val="000000"/>
                </a:solidFill>
                <a:latin typeface="Cambria" panose="02040503050406030204" pitchFamily="18" charset="0"/>
              </a:rPr>
              <a:t>occurs with iteration if the loop-continuation test never becomes false; infinite recursion occurs if the recursion step does </a:t>
            </a:r>
            <a:r>
              <a:rPr lang="en-US" altLang="en-US" sz="2400" i="1" dirty="0">
                <a:solidFill>
                  <a:srgbClr val="000000"/>
                </a:solidFill>
                <a:latin typeface="Cambria" panose="02040503050406030204" pitchFamily="18" charset="0"/>
              </a:rPr>
              <a:t>not</a:t>
            </a:r>
            <a:r>
              <a:rPr lang="en-US" altLang="en-US" sz="2400" dirty="0">
                <a:solidFill>
                  <a:srgbClr val="000000"/>
                </a:solidFill>
                <a:latin typeface="Cambria" panose="02040503050406030204" pitchFamily="18" charset="0"/>
              </a:rPr>
              <a:t> reduce the problem each time in a manner that converges on the base case. Infinite iteration and recursion typically occur as a result of errors in a program’s logic.</a:t>
            </a:r>
          </a:p>
          <a:p>
            <a:pPr>
              <a:lnSpc>
                <a:spcPct val="90000"/>
              </a:lnSpc>
            </a:pPr>
            <a:endParaRPr lang="en-US" altLang="en-US" sz="2400" dirty="0" smtClean="0">
              <a:solidFill>
                <a:srgbClr val="000000"/>
              </a:solidFill>
              <a:latin typeface="Cambria" panose="02040503050406030204" pitchFamily="18" charset="0"/>
            </a:endParaRPr>
          </a:p>
        </p:txBody>
      </p:sp>
    </p:spTree>
    <p:extLst>
      <p:ext uri="{BB962C8B-B14F-4D97-AF65-F5344CB8AC3E}">
        <p14:creationId xmlns:p14="http://schemas.microsoft.com/office/powerpoint/2010/main" val="270952367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fr-FR" smtClean="0">
                <a:solidFill>
                  <a:srgbClr val="24B5A1"/>
                </a:solidFill>
                <a:latin typeface="Arial"/>
              </a:rPr>
              <a:t>5.16  </a:t>
            </a:r>
            <a:r>
              <a:rPr lang="fr-FR" smtClean="0">
                <a:solidFill>
                  <a:srgbClr val="3380E6"/>
                </a:solidFill>
                <a:latin typeface="Arial"/>
              </a:rPr>
              <a:t>Recursion vs. Iteration (Cont.)</a:t>
            </a:r>
          </a:p>
        </p:txBody>
      </p:sp>
      <p:sp>
        <p:nvSpPr>
          <p:cNvPr id="211971" name="Text Placeholder 2"/>
          <p:cNvSpPr>
            <a:spLocks noGrp="1"/>
          </p:cNvSpPr>
          <p:nvPr>
            <p:ph type="body" idx="1"/>
          </p:nvPr>
        </p:nvSpPr>
        <p:spPr/>
        <p:txBody>
          <a:bodyPr>
            <a:normAutofit/>
          </a:bodyPr>
          <a:lstStyle/>
          <a:p>
            <a:pPr eaLnBrk="1" hangingPunct="1">
              <a:lnSpc>
                <a:spcPct val="90000"/>
              </a:lnSpc>
            </a:pPr>
            <a:r>
              <a:rPr lang="en-US" altLang="en-US" dirty="0" smtClean="0">
                <a:solidFill>
                  <a:srgbClr val="000000"/>
                </a:solidFill>
                <a:latin typeface="Cambria" panose="02040503050406030204" pitchFamily="18" charset="0"/>
              </a:rPr>
              <a:t>Recursion has many negatives. </a:t>
            </a:r>
          </a:p>
          <a:p>
            <a:pPr eaLnBrk="1" hangingPunct="1">
              <a:lnSpc>
                <a:spcPct val="90000"/>
              </a:lnSpc>
            </a:pPr>
            <a:r>
              <a:rPr lang="en-US" altLang="en-US" dirty="0" smtClean="0">
                <a:solidFill>
                  <a:srgbClr val="000000"/>
                </a:solidFill>
                <a:latin typeface="Cambria" panose="02040503050406030204" pitchFamily="18" charset="0"/>
              </a:rPr>
              <a:t>It </a:t>
            </a:r>
            <a:r>
              <a:rPr lang="en-US" altLang="en-US" i="1" dirty="0" smtClean="0">
                <a:solidFill>
                  <a:srgbClr val="000000"/>
                </a:solidFill>
                <a:latin typeface="Cambria" panose="02040503050406030204" pitchFamily="18" charset="0"/>
              </a:rPr>
              <a:t>repeatedly</a:t>
            </a:r>
            <a:r>
              <a:rPr lang="en-US" altLang="en-US" dirty="0" smtClean="0">
                <a:solidFill>
                  <a:srgbClr val="000000"/>
                </a:solidFill>
                <a:latin typeface="Cambria" panose="02040503050406030204" pitchFamily="18" charset="0"/>
              </a:rPr>
              <a:t> invokes the mechanism, and consequently the </a:t>
            </a:r>
            <a:r>
              <a:rPr lang="en-US" altLang="en-US" i="1" dirty="0" smtClean="0">
                <a:solidFill>
                  <a:srgbClr val="000000"/>
                </a:solidFill>
                <a:latin typeface="Cambria" panose="02040503050406030204" pitchFamily="18" charset="0"/>
              </a:rPr>
              <a:t>overhead, of function calls</a:t>
            </a:r>
            <a:r>
              <a:rPr lang="en-US" altLang="en-US" dirty="0" smtClean="0">
                <a:solidFill>
                  <a:srgbClr val="000000"/>
                </a:solidFill>
                <a:latin typeface="Cambria" panose="02040503050406030204" pitchFamily="18" charset="0"/>
              </a:rPr>
              <a:t>. </a:t>
            </a:r>
          </a:p>
          <a:p>
            <a:pPr eaLnBrk="1" hangingPunct="1">
              <a:lnSpc>
                <a:spcPct val="90000"/>
              </a:lnSpc>
            </a:pPr>
            <a:r>
              <a:rPr lang="en-US" altLang="en-US" dirty="0" smtClean="0">
                <a:solidFill>
                  <a:srgbClr val="000000"/>
                </a:solidFill>
                <a:latin typeface="Cambria" panose="02040503050406030204" pitchFamily="18" charset="0"/>
              </a:rPr>
              <a:t>This can be expensive in both processor time and memory space. </a:t>
            </a:r>
          </a:p>
        </p:txBody>
      </p:sp>
    </p:spTree>
    <p:extLst>
      <p:ext uri="{BB962C8B-B14F-4D97-AF65-F5344CB8AC3E}">
        <p14:creationId xmlns:p14="http://schemas.microsoft.com/office/powerpoint/2010/main" val="113741616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fr-FR" smtClean="0">
                <a:solidFill>
                  <a:srgbClr val="24B5A1"/>
                </a:solidFill>
                <a:latin typeface="Arial"/>
              </a:rPr>
              <a:t>5.16  </a:t>
            </a:r>
            <a:r>
              <a:rPr lang="fr-FR" smtClean="0">
                <a:solidFill>
                  <a:srgbClr val="3380E6"/>
                </a:solidFill>
                <a:latin typeface="Arial"/>
              </a:rPr>
              <a:t>Recursion vs. Iteration (Cont.)</a:t>
            </a:r>
          </a:p>
        </p:txBody>
      </p:sp>
      <p:sp>
        <p:nvSpPr>
          <p:cNvPr id="212995"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Each recursive call causes </a:t>
            </a:r>
            <a:r>
              <a:rPr lang="en-US" altLang="en-US" i="1" dirty="0" smtClean="0">
                <a:solidFill>
                  <a:srgbClr val="000000"/>
                </a:solidFill>
                <a:latin typeface="Cambria" panose="02040503050406030204" pitchFamily="18" charset="0"/>
              </a:rPr>
              <a:t>another copy </a:t>
            </a:r>
            <a:r>
              <a:rPr lang="en-US" altLang="en-US" dirty="0" smtClean="0">
                <a:solidFill>
                  <a:srgbClr val="000000"/>
                </a:solidFill>
                <a:latin typeface="Cambria" panose="02040503050406030204" pitchFamily="18" charset="0"/>
              </a:rPr>
              <a:t>of the function (actually only the function’s variables) to be created; this can consume </a:t>
            </a:r>
            <a:r>
              <a:rPr lang="en-US" altLang="en-US" i="1" dirty="0" smtClean="0">
                <a:solidFill>
                  <a:srgbClr val="000000"/>
                </a:solidFill>
                <a:latin typeface="Cambria" panose="02040503050406030204" pitchFamily="18" charset="0"/>
              </a:rPr>
              <a:t>considerable memory</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Iteration normally occurs within a function, so the overhead of repeated function calls and extra memory assignment is omitted. </a:t>
            </a:r>
          </a:p>
          <a:p>
            <a:pPr eaLnBrk="1" hangingPunct="1"/>
            <a:r>
              <a:rPr lang="en-US" altLang="en-US" dirty="0" smtClean="0">
                <a:solidFill>
                  <a:srgbClr val="000000"/>
                </a:solidFill>
                <a:latin typeface="Cambria" panose="02040503050406030204" pitchFamily="18" charset="0"/>
              </a:rPr>
              <a:t>So why choose recursion?</a:t>
            </a:r>
          </a:p>
        </p:txBody>
      </p:sp>
    </p:spTree>
    <p:extLst>
      <p:ext uri="{BB962C8B-B14F-4D97-AF65-F5344CB8AC3E}">
        <p14:creationId xmlns:p14="http://schemas.microsoft.com/office/powerpoint/2010/main" val="281984242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7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248650" cy="6373487"/>
          </a:xfrm>
          <a:prstGeom prst="rect">
            <a:avLst/>
          </a:prstGeom>
          <a:noFill/>
          <a:ln>
            <a:noFill/>
          </a:ln>
        </p:spPr>
      </p:pic>
    </p:spTree>
    <p:extLst>
      <p:ext uri="{BB962C8B-B14F-4D97-AF65-F5344CB8AC3E}">
        <p14:creationId xmlns:p14="http://schemas.microsoft.com/office/powerpoint/2010/main" val="171132987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fr-FR" smtClean="0">
                <a:solidFill>
                  <a:srgbClr val="24B5A1"/>
                </a:solidFill>
                <a:latin typeface="Arial"/>
              </a:rPr>
              <a:t>5.16  </a:t>
            </a:r>
            <a:r>
              <a:rPr lang="fr-FR" smtClean="0">
                <a:solidFill>
                  <a:srgbClr val="3380E6"/>
                </a:solidFill>
                <a:latin typeface="Arial"/>
              </a:rPr>
              <a:t>Recursion vs. Iteration (Cont.)</a:t>
            </a:r>
          </a:p>
        </p:txBody>
      </p:sp>
      <p:sp>
        <p:nvSpPr>
          <p:cNvPr id="215043"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Figure 5.21 summarizes by chapter the 31 recursion examples and exercises in the text.</a:t>
            </a:r>
            <a:endParaRPr lang="en-US" altLang="en-US" baseline="30000" dirty="0" smtClean="0">
              <a:solidFill>
                <a:srgbClr val="FFFFFF"/>
              </a:solidFill>
              <a:latin typeface="Cambria" panose="02040503050406030204" pitchFamily="18" charset="0"/>
            </a:endParaRPr>
          </a:p>
        </p:txBody>
      </p:sp>
    </p:spTree>
    <p:extLst>
      <p:ext uri="{BB962C8B-B14F-4D97-AF65-F5344CB8AC3E}">
        <p14:creationId xmlns:p14="http://schemas.microsoft.com/office/powerpoint/2010/main" val="29627612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8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50" cy="6314610"/>
          </a:xfrm>
          <a:prstGeom prst="rect">
            <a:avLst/>
          </a:prstGeom>
          <a:noFill/>
          <a:ln>
            <a:noFill/>
          </a:ln>
        </p:spPr>
      </p:pic>
    </p:spTree>
    <p:extLst>
      <p:ext uri="{BB962C8B-B14F-4D97-AF65-F5344CB8AC3E}">
        <p14:creationId xmlns:p14="http://schemas.microsoft.com/office/powerpoint/2010/main" val="487872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0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20050" cy="6196855"/>
          </a:xfrm>
          <a:prstGeom prst="rect">
            <a:avLst/>
          </a:prstGeom>
          <a:noFill/>
          <a:ln>
            <a:noFill/>
          </a:ln>
        </p:spPr>
      </p:pic>
    </p:spTree>
    <p:extLst>
      <p:ext uri="{BB962C8B-B14F-4D97-AF65-F5344CB8AC3E}">
        <p14:creationId xmlns:p14="http://schemas.microsoft.com/office/powerpoint/2010/main" val="438586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1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248650" cy="6373487"/>
          </a:xfrm>
          <a:prstGeom prst="rect">
            <a:avLst/>
          </a:prstGeom>
          <a:noFill/>
          <a:ln>
            <a:noFill/>
          </a:ln>
        </p:spPr>
      </p:pic>
    </p:spTree>
    <p:extLst>
      <p:ext uri="{BB962C8B-B14F-4D97-AF65-F5344CB8AC3E}">
        <p14:creationId xmlns:p14="http://schemas.microsoft.com/office/powerpoint/2010/main" val="316203426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fr-FR" smtClean="0">
                <a:solidFill>
                  <a:srgbClr val="24B5A1"/>
                </a:solidFill>
                <a:latin typeface="Arial"/>
              </a:rPr>
              <a:t>5.16  </a:t>
            </a:r>
            <a:r>
              <a:rPr lang="fr-FR" smtClean="0">
                <a:solidFill>
                  <a:srgbClr val="3380E6"/>
                </a:solidFill>
                <a:latin typeface="Arial"/>
              </a:rPr>
              <a:t>Recursion vs. Iteration (Cont.)</a:t>
            </a:r>
          </a:p>
        </p:txBody>
      </p:sp>
      <p:sp>
        <p:nvSpPr>
          <p:cNvPr id="218115" name="Text Placeholder 2"/>
          <p:cNvSpPr>
            <a:spLocks noGrp="1"/>
          </p:cNvSpPr>
          <p:nvPr>
            <p:ph type="body" idx="1"/>
          </p:nvPr>
        </p:nvSpPr>
        <p:spPr/>
        <p:txBody>
          <a:bodyPr/>
          <a:lstStyle/>
          <a:p>
            <a:pPr eaLnBrk="1" hangingPunct="1">
              <a:lnSpc>
                <a:spcPct val="80000"/>
              </a:lnSpc>
            </a:pPr>
            <a:r>
              <a:rPr lang="en-US" altLang="en-US" sz="2500" dirty="0" smtClean="0">
                <a:solidFill>
                  <a:srgbClr val="000000"/>
                </a:solidFill>
                <a:latin typeface="Cambria" panose="02040503050406030204" pitchFamily="18" charset="0"/>
              </a:rPr>
              <a:t>Good software engineering is important. </a:t>
            </a:r>
          </a:p>
          <a:p>
            <a:pPr eaLnBrk="1" hangingPunct="1">
              <a:lnSpc>
                <a:spcPct val="80000"/>
              </a:lnSpc>
            </a:pPr>
            <a:r>
              <a:rPr lang="en-US" altLang="en-US" sz="2500" dirty="0" smtClean="0">
                <a:solidFill>
                  <a:srgbClr val="000000"/>
                </a:solidFill>
                <a:latin typeface="Cambria" panose="02040503050406030204" pitchFamily="18" charset="0"/>
              </a:rPr>
              <a:t>High performance is important. </a:t>
            </a:r>
          </a:p>
          <a:p>
            <a:pPr eaLnBrk="1" hangingPunct="1">
              <a:lnSpc>
                <a:spcPct val="80000"/>
              </a:lnSpc>
            </a:pPr>
            <a:r>
              <a:rPr lang="en-US" altLang="en-US" sz="2500" dirty="0" smtClean="0">
                <a:solidFill>
                  <a:srgbClr val="000000"/>
                </a:solidFill>
                <a:latin typeface="Cambria" panose="02040503050406030204" pitchFamily="18" charset="0"/>
              </a:rPr>
              <a:t>Unfortunately, these goals are often at odds with one another. </a:t>
            </a:r>
          </a:p>
          <a:p>
            <a:pPr eaLnBrk="1" hangingPunct="1">
              <a:lnSpc>
                <a:spcPct val="80000"/>
              </a:lnSpc>
            </a:pPr>
            <a:r>
              <a:rPr lang="en-US" altLang="en-US" sz="2500" dirty="0" smtClean="0">
                <a:solidFill>
                  <a:srgbClr val="000000"/>
                </a:solidFill>
                <a:latin typeface="Cambria" panose="02040503050406030204" pitchFamily="18" charset="0"/>
              </a:rPr>
              <a:t>Good software engineering is key to making more manageable the task of developing the larger and more complex software systems we need. </a:t>
            </a:r>
          </a:p>
          <a:p>
            <a:pPr eaLnBrk="1" hangingPunct="1">
              <a:lnSpc>
                <a:spcPct val="80000"/>
              </a:lnSpc>
            </a:pPr>
            <a:r>
              <a:rPr lang="en-US" altLang="en-US" sz="2500" dirty="0" smtClean="0">
                <a:solidFill>
                  <a:srgbClr val="000000"/>
                </a:solidFill>
                <a:latin typeface="Cambria" panose="02040503050406030204" pitchFamily="18" charset="0"/>
              </a:rPr>
              <a:t>High performance is key to realizing the systems of the future that will place ever greater computing demands on hardware. </a:t>
            </a:r>
          </a:p>
          <a:p>
            <a:pPr eaLnBrk="1" hangingPunct="1">
              <a:lnSpc>
                <a:spcPct val="80000"/>
              </a:lnSpc>
            </a:pPr>
            <a:r>
              <a:rPr lang="en-US" altLang="en-US" sz="2500" dirty="0" smtClean="0">
                <a:solidFill>
                  <a:srgbClr val="000000"/>
                </a:solidFill>
                <a:latin typeface="Cambria" panose="02040503050406030204" pitchFamily="18" charset="0"/>
              </a:rPr>
              <a:t>Where do functions fit in here?</a:t>
            </a:r>
          </a:p>
        </p:txBody>
      </p:sp>
    </p:spTree>
    <p:extLst>
      <p:ext uri="{BB962C8B-B14F-4D97-AF65-F5344CB8AC3E}">
        <p14:creationId xmlns:p14="http://schemas.microsoft.com/office/powerpoint/2010/main" val="290217438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8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50" cy="6314610"/>
          </a:xfrm>
          <a:prstGeom prst="rect">
            <a:avLst/>
          </a:prstGeom>
          <a:noFill/>
          <a:ln>
            <a:noFill/>
          </a:ln>
        </p:spPr>
      </p:pic>
    </p:spTree>
    <p:extLst>
      <p:ext uri="{BB962C8B-B14F-4D97-AF65-F5344CB8AC3E}">
        <p14:creationId xmlns:p14="http://schemas.microsoft.com/office/powerpoint/2010/main" val="143080067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8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20049" cy="6196854"/>
          </a:xfrm>
          <a:prstGeom prst="rect">
            <a:avLst/>
          </a:prstGeom>
          <a:noFill/>
          <a:ln>
            <a:noFill/>
          </a:ln>
        </p:spPr>
      </p:pic>
    </p:spTree>
    <p:extLst>
      <p:ext uri="{BB962C8B-B14F-4D97-AF65-F5344CB8AC3E}">
        <p14:creationId xmlns:p14="http://schemas.microsoft.com/office/powerpoint/2010/main" val="282660939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fr-FR" dirty="0" smtClean="0">
                <a:solidFill>
                  <a:srgbClr val="24B5A1"/>
                </a:solidFill>
                <a:latin typeface="Arial"/>
              </a:rPr>
              <a:t>5.17  </a:t>
            </a:r>
            <a:r>
              <a:rPr lang="fr-FR" dirty="0" smtClean="0">
                <a:solidFill>
                  <a:srgbClr val="3380E6"/>
                </a:solidFill>
                <a:latin typeface="Arial"/>
              </a:rPr>
              <a:t>Secure C </a:t>
            </a:r>
            <a:r>
              <a:rPr lang="fr-FR" dirty="0" err="1" smtClean="0">
                <a:solidFill>
                  <a:srgbClr val="3380E6"/>
                </a:solidFill>
                <a:latin typeface="Arial"/>
              </a:rPr>
              <a:t>Programming</a:t>
            </a:r>
            <a:endParaRPr lang="fr-FR" dirty="0" smtClean="0">
              <a:solidFill>
                <a:srgbClr val="3380E6"/>
              </a:solidFill>
              <a:latin typeface="Arial"/>
            </a:endParaRPr>
          </a:p>
        </p:txBody>
      </p:sp>
      <p:sp>
        <p:nvSpPr>
          <p:cNvPr id="3" name="Text Placeholder 2"/>
          <p:cNvSpPr>
            <a:spLocks noGrp="1"/>
          </p:cNvSpPr>
          <p:nvPr>
            <p:ph type="body" idx="1"/>
          </p:nvPr>
        </p:nvSpPr>
        <p:spPr/>
        <p:txBody>
          <a:bodyPr>
            <a:normAutofit lnSpcReduction="10000"/>
          </a:bodyPr>
          <a:lstStyle/>
          <a:p>
            <a:pPr marL="109537" indent="0" eaLnBrk="1" hangingPunct="1">
              <a:lnSpc>
                <a:spcPct val="80000"/>
              </a:lnSpc>
              <a:buFont typeface="Wingdings 3" panose="05040102010807070707" pitchFamily="18" charset="2"/>
              <a:buNone/>
              <a:defRPr/>
            </a:pPr>
            <a:r>
              <a:rPr lang="en-US" sz="2500" b="1" i="1" dirty="0" smtClean="0">
                <a:solidFill>
                  <a:srgbClr val="000000"/>
                </a:solidFill>
                <a:latin typeface="Cambria" panose="02040503050406030204" pitchFamily="18" charset="0"/>
              </a:rPr>
              <a:t>Secure Random Numbers</a:t>
            </a:r>
          </a:p>
          <a:p>
            <a:pPr eaLnBrk="1" hangingPunct="1">
              <a:lnSpc>
                <a:spcPct val="80000"/>
              </a:lnSpc>
              <a:defRPr/>
            </a:pPr>
            <a:r>
              <a:rPr lang="en-US" sz="2500" dirty="0" smtClean="0">
                <a:solidFill>
                  <a:srgbClr val="000000"/>
                </a:solidFill>
                <a:latin typeface="Cambria" panose="02040503050406030204" pitchFamily="18" charset="0"/>
              </a:rPr>
              <a:t>The C standard library does not provide a secure random-number generator. </a:t>
            </a:r>
          </a:p>
          <a:p>
            <a:pPr eaLnBrk="1" hangingPunct="1">
              <a:lnSpc>
                <a:spcPct val="80000"/>
              </a:lnSpc>
              <a:defRPr/>
            </a:pPr>
            <a:r>
              <a:rPr lang="en-US" sz="2500" dirty="0" smtClean="0">
                <a:solidFill>
                  <a:srgbClr val="000000"/>
                </a:solidFill>
                <a:latin typeface="Cambria" panose="02040503050406030204" pitchFamily="18" charset="0"/>
              </a:rPr>
              <a:t>According to the C standard document’s description of function </a:t>
            </a:r>
            <a:r>
              <a:rPr lang="en-US" sz="2200" dirty="0" smtClean="0">
                <a:solidFill>
                  <a:srgbClr val="000000"/>
                </a:solidFill>
                <a:latin typeface="Consolas" panose="020B0609020204030204" pitchFamily="49" charset="0"/>
              </a:rPr>
              <a:t>rand</a:t>
            </a:r>
            <a:r>
              <a:rPr lang="en-US" sz="2500" dirty="0" smtClean="0">
                <a:solidFill>
                  <a:srgbClr val="000000"/>
                </a:solidFill>
                <a:latin typeface="Cambria" panose="02040503050406030204" pitchFamily="18" charset="0"/>
              </a:rPr>
              <a:t>, “There are no guarantees as to the quality of the random sequence produced and some implementations are known to produce sequences with distressingly non-random low-order bits.” </a:t>
            </a:r>
          </a:p>
          <a:p>
            <a:pPr eaLnBrk="1" hangingPunct="1">
              <a:lnSpc>
                <a:spcPct val="80000"/>
              </a:lnSpc>
              <a:defRPr/>
            </a:pPr>
            <a:r>
              <a:rPr lang="en-US" sz="2500" dirty="0" smtClean="0">
                <a:solidFill>
                  <a:srgbClr val="000000"/>
                </a:solidFill>
                <a:latin typeface="Cambria" panose="02040503050406030204" pitchFamily="18" charset="0"/>
              </a:rPr>
              <a:t>The CERT guideline MSC30-C indicates that implementation-specific random-number generation functions must be used to ensure that the random numbers produced are not predictable—this is extremely important, for example, in cryptography and other security applications. </a:t>
            </a:r>
          </a:p>
        </p:txBody>
      </p:sp>
    </p:spTree>
    <p:extLst>
      <p:ext uri="{BB962C8B-B14F-4D97-AF65-F5344CB8AC3E}">
        <p14:creationId xmlns:p14="http://schemas.microsoft.com/office/powerpoint/2010/main" val="251152157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fr-FR" dirty="0" smtClean="0">
                <a:solidFill>
                  <a:srgbClr val="24B5A1"/>
                </a:solidFill>
                <a:latin typeface="Arial"/>
              </a:rPr>
              <a:t>5.17  </a:t>
            </a:r>
            <a:r>
              <a:rPr lang="fr-FR" dirty="0" smtClean="0">
                <a:solidFill>
                  <a:srgbClr val="3380E6"/>
                </a:solidFill>
                <a:latin typeface="Arial"/>
              </a:rPr>
              <a:t>Secure C </a:t>
            </a:r>
            <a:r>
              <a:rPr lang="fr-FR" dirty="0" err="1" smtClean="0">
                <a:solidFill>
                  <a:srgbClr val="3380E6"/>
                </a:solidFill>
                <a:latin typeface="Arial"/>
              </a:rPr>
              <a:t>Programming</a:t>
            </a:r>
            <a:r>
              <a:rPr lang="fr-FR" dirty="0" smtClean="0">
                <a:solidFill>
                  <a:srgbClr val="3380E6"/>
                </a:solidFill>
                <a:latin typeface="Arial"/>
              </a:rPr>
              <a:t> (</a:t>
            </a:r>
            <a:r>
              <a:rPr lang="fr-FR" dirty="0" err="1" smtClean="0">
                <a:solidFill>
                  <a:srgbClr val="3380E6"/>
                </a:solidFill>
                <a:latin typeface="Arial"/>
              </a:rPr>
              <a:t>Cont</a:t>
            </a:r>
            <a:r>
              <a:rPr lang="fr-FR" dirty="0" smtClean="0">
                <a:solidFill>
                  <a:srgbClr val="3380E6"/>
                </a:solidFill>
                <a:latin typeface="Arial"/>
              </a:rPr>
              <a:t>.)</a:t>
            </a:r>
          </a:p>
        </p:txBody>
      </p:sp>
      <p:sp>
        <p:nvSpPr>
          <p:cNvPr id="222211" name="Text Placeholder 2"/>
          <p:cNvSpPr>
            <a:spLocks noGrp="1"/>
          </p:cNvSpPr>
          <p:nvPr>
            <p:ph type="body" idx="1"/>
          </p:nvPr>
        </p:nvSpPr>
        <p:spPr/>
        <p:txBody>
          <a:bodyPr/>
          <a:lstStyle/>
          <a:p>
            <a:pPr eaLnBrk="1" hangingPunct="1">
              <a:lnSpc>
                <a:spcPct val="80000"/>
              </a:lnSpc>
            </a:pPr>
            <a:r>
              <a:rPr lang="en-US" altLang="en-US" sz="2500" dirty="0" smtClean="0">
                <a:solidFill>
                  <a:srgbClr val="000000"/>
                </a:solidFill>
                <a:latin typeface="Cambria" panose="02040503050406030204" pitchFamily="18" charset="0"/>
              </a:rPr>
              <a:t>In Section 5.10, we introduced the rand function for generating pseudorandom numbers. </a:t>
            </a:r>
          </a:p>
          <a:p>
            <a:pPr eaLnBrk="1" hangingPunct="1">
              <a:lnSpc>
                <a:spcPct val="80000"/>
              </a:lnSpc>
            </a:pPr>
            <a:r>
              <a:rPr lang="en-US" altLang="en-US" sz="2500" dirty="0" smtClean="0">
                <a:solidFill>
                  <a:srgbClr val="000000"/>
                </a:solidFill>
                <a:latin typeface="Cambria" panose="02040503050406030204" pitchFamily="18" charset="0"/>
              </a:rPr>
              <a:t>The guideline presents several platform-specific random-number generators that are considered to be secure. </a:t>
            </a:r>
          </a:p>
          <a:p>
            <a:pPr eaLnBrk="1" hangingPunct="1">
              <a:lnSpc>
                <a:spcPct val="80000"/>
              </a:lnSpc>
            </a:pPr>
            <a:r>
              <a:rPr lang="en-US" altLang="en-US" sz="2500" dirty="0" smtClean="0">
                <a:solidFill>
                  <a:srgbClr val="000000"/>
                </a:solidFill>
                <a:latin typeface="Cambria" panose="02040503050406030204" pitchFamily="18" charset="0"/>
              </a:rPr>
              <a:t>For example, Microsoft Windows provides the </a:t>
            </a:r>
            <a:r>
              <a:rPr lang="en-US" altLang="en-US" sz="2400" dirty="0" err="1" smtClean="0">
                <a:solidFill>
                  <a:srgbClr val="000000"/>
                </a:solidFill>
                <a:latin typeface="Consolas" panose="020B0609020204030204" pitchFamily="49" charset="0"/>
              </a:rPr>
              <a:t>CryptGenRandom</a:t>
            </a:r>
            <a:r>
              <a:rPr lang="en-US" altLang="en-US" sz="2400" dirty="0" smtClean="0">
                <a:solidFill>
                  <a:srgbClr val="000000"/>
                </a:solidFill>
                <a:latin typeface="Cambria" panose="02040503050406030204" pitchFamily="18" charset="0"/>
              </a:rPr>
              <a:t> </a:t>
            </a:r>
            <a:r>
              <a:rPr lang="en-US" altLang="en-US" sz="2500" dirty="0" smtClean="0">
                <a:solidFill>
                  <a:srgbClr val="000000"/>
                </a:solidFill>
                <a:latin typeface="Cambria" panose="02040503050406030204" pitchFamily="18" charset="0"/>
              </a:rPr>
              <a:t>function, and POSIX based systems (such as Linux) provide a random function that produces more secure results. </a:t>
            </a:r>
          </a:p>
          <a:p>
            <a:pPr eaLnBrk="1" hangingPunct="1">
              <a:lnSpc>
                <a:spcPct val="80000"/>
              </a:lnSpc>
            </a:pPr>
            <a:r>
              <a:rPr lang="en-US" altLang="en-US" sz="2500" dirty="0" smtClean="0">
                <a:solidFill>
                  <a:srgbClr val="000000"/>
                </a:solidFill>
                <a:latin typeface="Cambria" panose="02040503050406030204" pitchFamily="18" charset="0"/>
              </a:rPr>
              <a:t>For more information, see guideline MSC30-C at </a:t>
            </a:r>
            <a:r>
              <a:rPr lang="en-US" altLang="en-US" sz="2400" dirty="0" smtClean="0">
                <a:solidFill>
                  <a:srgbClr val="000000"/>
                </a:solidFill>
                <a:latin typeface="Consolas" panose="020B0609020204030204" pitchFamily="49" charset="0"/>
              </a:rPr>
              <a:t>https://www.securecoding.cert.org</a:t>
            </a:r>
            <a:r>
              <a:rPr lang="en-US" altLang="en-US" sz="2500" dirty="0" smtClean="0">
                <a:solidFill>
                  <a:srgbClr val="000000"/>
                </a:solidFill>
                <a:latin typeface="Cambria" panose="02040503050406030204" pitchFamily="18" charset="0"/>
              </a:rPr>
              <a:t>. </a:t>
            </a:r>
          </a:p>
        </p:txBody>
      </p:sp>
    </p:spTree>
    <p:extLst>
      <p:ext uri="{BB962C8B-B14F-4D97-AF65-F5344CB8AC3E}">
        <p14:creationId xmlns:p14="http://schemas.microsoft.com/office/powerpoint/2010/main" val="2474760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5.4  </a:t>
            </a:r>
            <a:r>
              <a:rPr lang="en-US" smtClean="0">
                <a:solidFill>
                  <a:srgbClr val="3380E6"/>
                </a:solidFill>
                <a:latin typeface="Arial"/>
              </a:rPr>
              <a:t>Functions (Cont.)</a:t>
            </a:r>
          </a:p>
        </p:txBody>
      </p:sp>
      <p:sp>
        <p:nvSpPr>
          <p:cNvPr id="30723" name="Text Placeholder 2"/>
          <p:cNvSpPr>
            <a:spLocks noGrp="1"/>
          </p:cNvSpPr>
          <p:nvPr>
            <p:ph type="body" idx="1"/>
          </p:nvPr>
        </p:nvSpPr>
        <p:spPr/>
        <p:txBody>
          <a:bodyPr/>
          <a:lstStyle/>
          <a:p>
            <a:pPr eaLnBrk="1" hangingPunct="1">
              <a:lnSpc>
                <a:spcPct val="80000"/>
              </a:lnSpc>
            </a:pPr>
            <a:r>
              <a:rPr lang="en-US" altLang="en-US" sz="2100" dirty="0" smtClean="0">
                <a:solidFill>
                  <a:srgbClr val="000000"/>
                </a:solidFill>
                <a:latin typeface="Cambria" panose="02040503050406030204" pitchFamily="18" charset="0"/>
              </a:rPr>
              <a:t>There are several motivations for “functionalizing” a program. </a:t>
            </a:r>
          </a:p>
          <a:p>
            <a:pPr eaLnBrk="1" hangingPunct="1">
              <a:lnSpc>
                <a:spcPct val="80000"/>
              </a:lnSpc>
            </a:pPr>
            <a:r>
              <a:rPr lang="en-US" altLang="en-US" sz="2100" dirty="0" smtClean="0">
                <a:solidFill>
                  <a:srgbClr val="000000"/>
                </a:solidFill>
                <a:latin typeface="Cambria" panose="02040503050406030204" pitchFamily="18" charset="0"/>
              </a:rPr>
              <a:t>The divide-and-conquer approach makes program development more manageable. </a:t>
            </a:r>
          </a:p>
          <a:p>
            <a:pPr eaLnBrk="1" hangingPunct="1">
              <a:lnSpc>
                <a:spcPct val="80000"/>
              </a:lnSpc>
            </a:pPr>
            <a:r>
              <a:rPr lang="en-US" altLang="en-US" sz="2100" dirty="0" smtClean="0">
                <a:solidFill>
                  <a:srgbClr val="000000"/>
                </a:solidFill>
                <a:latin typeface="Cambria" panose="02040503050406030204" pitchFamily="18" charset="0"/>
              </a:rPr>
              <a:t>Another motivation is </a:t>
            </a:r>
            <a:r>
              <a:rPr lang="en-US" altLang="en-US" sz="2100" dirty="0" smtClean="0">
                <a:solidFill>
                  <a:srgbClr val="0000FF"/>
                </a:solidFill>
                <a:latin typeface="Cambria" panose="02040503050406030204" pitchFamily="18" charset="0"/>
              </a:rPr>
              <a:t>software reusability</a:t>
            </a:r>
            <a:r>
              <a:rPr lang="en-US" altLang="en-US" sz="2100" dirty="0" smtClean="0">
                <a:solidFill>
                  <a:srgbClr val="000000"/>
                </a:solidFill>
                <a:latin typeface="Cambria" panose="02040503050406030204" pitchFamily="18" charset="0"/>
              </a:rPr>
              <a:t>—using existing functions as </a:t>
            </a:r>
            <a:r>
              <a:rPr lang="en-US" altLang="en-US" sz="2100" i="1" dirty="0" smtClean="0">
                <a:solidFill>
                  <a:srgbClr val="000000"/>
                </a:solidFill>
                <a:latin typeface="Cambria" panose="02040503050406030204" pitchFamily="18" charset="0"/>
              </a:rPr>
              <a:t>building blocks</a:t>
            </a:r>
            <a:r>
              <a:rPr lang="en-US" altLang="en-US" sz="2100" dirty="0" smtClean="0">
                <a:solidFill>
                  <a:srgbClr val="000000"/>
                </a:solidFill>
                <a:latin typeface="Cambria" panose="02040503050406030204" pitchFamily="18" charset="0"/>
              </a:rPr>
              <a:t> to create new programs. </a:t>
            </a:r>
          </a:p>
          <a:p>
            <a:pPr eaLnBrk="1" hangingPunct="1">
              <a:lnSpc>
                <a:spcPct val="80000"/>
              </a:lnSpc>
            </a:pPr>
            <a:r>
              <a:rPr lang="en-US" altLang="en-US" sz="2100" dirty="0" smtClean="0">
                <a:solidFill>
                  <a:srgbClr val="000000"/>
                </a:solidFill>
                <a:latin typeface="Cambria" panose="02040503050406030204" pitchFamily="18" charset="0"/>
              </a:rPr>
              <a:t>Software reusability is a major factor in the </a:t>
            </a:r>
            <a:r>
              <a:rPr lang="en-US" altLang="en-US" sz="2100" i="1" dirty="0" smtClean="0">
                <a:solidFill>
                  <a:srgbClr val="000000"/>
                </a:solidFill>
                <a:latin typeface="Cambria" panose="02040503050406030204" pitchFamily="18" charset="0"/>
              </a:rPr>
              <a:t>object-oriented programming </a:t>
            </a:r>
            <a:r>
              <a:rPr lang="en-US" altLang="en-US" sz="2100" dirty="0" smtClean="0">
                <a:solidFill>
                  <a:srgbClr val="000000"/>
                </a:solidFill>
                <a:latin typeface="Cambria" panose="02040503050406030204" pitchFamily="18" charset="0"/>
              </a:rPr>
              <a:t>movement that you’ll learn more about when you study languages derived from C, such as C++, Java and C# (pronounced “C sharp”). </a:t>
            </a:r>
          </a:p>
          <a:p>
            <a:pPr eaLnBrk="1" hangingPunct="1">
              <a:lnSpc>
                <a:spcPct val="80000"/>
              </a:lnSpc>
            </a:pPr>
            <a:r>
              <a:rPr lang="en-US" altLang="en-US" sz="2100" dirty="0" smtClean="0">
                <a:solidFill>
                  <a:srgbClr val="000000"/>
                </a:solidFill>
                <a:latin typeface="Cambria" panose="02040503050406030204" pitchFamily="18" charset="0"/>
              </a:rPr>
              <a:t>We use abstraction each time we use standard library functions like </a:t>
            </a:r>
            <a:r>
              <a:rPr lang="en-US" altLang="en-US" sz="2100" dirty="0" err="1" smtClean="0">
                <a:solidFill>
                  <a:srgbClr val="000000"/>
                </a:solidFill>
                <a:latin typeface="Consolas" panose="020B0609020204030204" pitchFamily="49" charset="0"/>
              </a:rPr>
              <a:t>printf</a:t>
            </a:r>
            <a:r>
              <a:rPr lang="en-US" altLang="en-US" sz="2100" dirty="0" smtClean="0">
                <a:solidFill>
                  <a:srgbClr val="000000"/>
                </a:solidFill>
                <a:latin typeface="Cambria" panose="02040503050406030204" pitchFamily="18" charset="0"/>
              </a:rPr>
              <a:t>, </a:t>
            </a:r>
            <a:r>
              <a:rPr lang="en-US" altLang="en-US" sz="2100" dirty="0" err="1" smtClean="0">
                <a:solidFill>
                  <a:srgbClr val="000000"/>
                </a:solidFill>
                <a:latin typeface="Consolas" panose="020B0609020204030204" pitchFamily="49" charset="0"/>
              </a:rPr>
              <a:t>scanf</a:t>
            </a:r>
            <a:r>
              <a:rPr lang="en-US" altLang="en-US" sz="2100" dirty="0" smtClean="0">
                <a:solidFill>
                  <a:srgbClr val="000000"/>
                </a:solidFill>
                <a:latin typeface="Cambria" panose="02040503050406030204" pitchFamily="18" charset="0"/>
              </a:rPr>
              <a:t> and </a:t>
            </a:r>
            <a:r>
              <a:rPr lang="en-US" altLang="en-US" sz="2100" dirty="0" smtClean="0">
                <a:solidFill>
                  <a:srgbClr val="000000"/>
                </a:solidFill>
                <a:latin typeface="Consolas" panose="020B0609020204030204" pitchFamily="49" charset="0"/>
              </a:rPr>
              <a:t>pow</a:t>
            </a:r>
            <a:r>
              <a:rPr lang="en-US" altLang="en-US" sz="2100" dirty="0" smtClean="0">
                <a:solidFill>
                  <a:srgbClr val="000000"/>
                </a:solidFill>
                <a:latin typeface="Cambria" panose="02040503050406030204" pitchFamily="18" charset="0"/>
              </a:rPr>
              <a:t>. </a:t>
            </a:r>
          </a:p>
          <a:p>
            <a:pPr eaLnBrk="1" hangingPunct="1">
              <a:lnSpc>
                <a:spcPct val="80000"/>
              </a:lnSpc>
            </a:pPr>
            <a:r>
              <a:rPr lang="en-US" altLang="en-US" sz="2100" dirty="0" smtClean="0">
                <a:solidFill>
                  <a:srgbClr val="000000"/>
                </a:solidFill>
                <a:latin typeface="Cambria" panose="02040503050406030204" pitchFamily="18" charset="0"/>
              </a:rPr>
              <a:t>A third motivation is to avoid repeating code in a program. </a:t>
            </a:r>
          </a:p>
          <a:p>
            <a:pPr eaLnBrk="1" hangingPunct="1">
              <a:lnSpc>
                <a:spcPct val="80000"/>
              </a:lnSpc>
            </a:pPr>
            <a:r>
              <a:rPr lang="en-US" altLang="en-US" sz="2100" dirty="0" smtClean="0">
                <a:solidFill>
                  <a:srgbClr val="000000"/>
                </a:solidFill>
                <a:latin typeface="Cambria" panose="02040503050406030204" pitchFamily="18" charset="0"/>
              </a:rPr>
              <a:t>Packaging code as a function allows the code to be executed from other locations in a program simply by calling the function. </a:t>
            </a:r>
          </a:p>
        </p:txBody>
      </p:sp>
    </p:spTree>
    <p:extLst>
      <p:ext uri="{BB962C8B-B14F-4D97-AF65-F5344CB8AC3E}">
        <p14:creationId xmlns:p14="http://schemas.microsoft.com/office/powerpoint/2010/main" val="20143602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1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7943850" cy="6137977"/>
          </a:xfrm>
          <a:prstGeom prst="rect">
            <a:avLst/>
          </a:prstGeom>
          <a:noFill/>
          <a:ln>
            <a:noFill/>
          </a:ln>
        </p:spPr>
      </p:pic>
    </p:spTree>
    <p:extLst>
      <p:ext uri="{BB962C8B-B14F-4D97-AF65-F5344CB8AC3E}">
        <p14:creationId xmlns:p14="http://schemas.microsoft.com/office/powerpoint/2010/main" val="37572610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1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7867650" cy="6079100"/>
          </a:xfrm>
          <a:prstGeom prst="rect">
            <a:avLst/>
          </a:prstGeom>
          <a:noFill/>
          <a:ln>
            <a:noFill/>
          </a:ln>
        </p:spPr>
      </p:pic>
    </p:spTree>
    <p:extLst>
      <p:ext uri="{BB962C8B-B14F-4D97-AF65-F5344CB8AC3E}">
        <p14:creationId xmlns:p14="http://schemas.microsoft.com/office/powerpoint/2010/main" val="37066040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5.5  </a:t>
            </a:r>
            <a:r>
              <a:rPr lang="en-US" smtClean="0">
                <a:solidFill>
                  <a:srgbClr val="3380E6"/>
                </a:solidFill>
                <a:latin typeface="Arial"/>
              </a:rPr>
              <a:t>Function Definitions</a:t>
            </a:r>
          </a:p>
        </p:txBody>
      </p:sp>
      <p:sp>
        <p:nvSpPr>
          <p:cNvPr id="33795" name="Text Placeholder 2"/>
          <p:cNvSpPr>
            <a:spLocks noGrp="1"/>
          </p:cNvSpPr>
          <p:nvPr>
            <p:ph type="body" idx="1"/>
          </p:nvPr>
        </p:nvSpPr>
        <p:spPr/>
        <p:txBody>
          <a:bodyPr>
            <a:normAutofit lnSpcReduction="10000"/>
          </a:bodyPr>
          <a:lstStyle/>
          <a:p>
            <a:pPr eaLnBrk="1" hangingPunct="1"/>
            <a:r>
              <a:rPr lang="en-US" altLang="en-US" dirty="0" smtClean="0">
                <a:solidFill>
                  <a:srgbClr val="000000"/>
                </a:solidFill>
                <a:latin typeface="Cambria" panose="02040503050406030204" pitchFamily="18" charset="0"/>
              </a:rPr>
              <a:t>Each program we’ve presented has consisted of a function called </a:t>
            </a:r>
            <a:r>
              <a:rPr lang="en-US" altLang="en-US" dirty="0" smtClean="0">
                <a:solidFill>
                  <a:srgbClr val="000000"/>
                </a:solidFill>
                <a:latin typeface="Consolas" panose="020B0609020204030204" pitchFamily="49" charset="0"/>
              </a:rPr>
              <a:t>main</a:t>
            </a:r>
            <a:r>
              <a:rPr lang="en-US" altLang="en-US" dirty="0" smtClean="0">
                <a:solidFill>
                  <a:srgbClr val="000000"/>
                </a:solidFill>
                <a:latin typeface="Cambria" panose="02040503050406030204" pitchFamily="18" charset="0"/>
              </a:rPr>
              <a:t> that called standard library functions to accomplish its tasks. </a:t>
            </a:r>
          </a:p>
          <a:p>
            <a:pPr eaLnBrk="1" hangingPunct="1"/>
            <a:r>
              <a:rPr lang="en-US" altLang="en-US" dirty="0" smtClean="0">
                <a:solidFill>
                  <a:srgbClr val="000000"/>
                </a:solidFill>
                <a:latin typeface="Cambria" panose="02040503050406030204" pitchFamily="18" charset="0"/>
              </a:rPr>
              <a:t>We now consider how to write custom functions. </a:t>
            </a:r>
          </a:p>
          <a:p>
            <a:pPr eaLnBrk="1" hangingPunct="1"/>
            <a:r>
              <a:rPr lang="en-US" altLang="en-US" dirty="0" smtClean="0">
                <a:solidFill>
                  <a:srgbClr val="000000"/>
                </a:solidFill>
                <a:latin typeface="Cambria" panose="02040503050406030204" pitchFamily="18" charset="0"/>
              </a:rPr>
              <a:t>Consider a program that uses a function </a:t>
            </a:r>
            <a:r>
              <a:rPr lang="en-US" altLang="en-US" dirty="0" smtClean="0">
                <a:solidFill>
                  <a:srgbClr val="000000"/>
                </a:solidFill>
                <a:latin typeface="Consolas" panose="020B0609020204030204" pitchFamily="49" charset="0"/>
              </a:rPr>
              <a:t>square</a:t>
            </a:r>
            <a:r>
              <a:rPr lang="en-US" altLang="en-US" dirty="0" smtClean="0">
                <a:solidFill>
                  <a:srgbClr val="000000"/>
                </a:solidFill>
                <a:latin typeface="Cambria" panose="02040503050406030204" pitchFamily="18" charset="0"/>
              </a:rPr>
              <a:t> to calculate and print the squares of the integers from 1 to 10 (Fig. 5.3). </a:t>
            </a:r>
          </a:p>
        </p:txBody>
      </p:sp>
    </p:spTree>
    <p:extLst>
      <p:ext uri="{BB962C8B-B14F-4D97-AF65-F5344CB8AC3E}">
        <p14:creationId xmlns:p14="http://schemas.microsoft.com/office/powerpoint/2010/main" val="32313492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1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7943850" cy="6137977"/>
          </a:xfrm>
          <a:prstGeom prst="rect">
            <a:avLst/>
          </a:prstGeom>
          <a:noFill/>
          <a:ln>
            <a:noFill/>
          </a:ln>
        </p:spPr>
      </p:pic>
    </p:spTree>
    <p:extLst>
      <p:ext uri="{BB962C8B-B14F-4D97-AF65-F5344CB8AC3E}">
        <p14:creationId xmlns:p14="http://schemas.microsoft.com/office/powerpoint/2010/main" val="5108109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5.5  </a:t>
            </a:r>
            <a:r>
              <a:rPr lang="en-US" smtClean="0">
                <a:solidFill>
                  <a:srgbClr val="3380E6"/>
                </a:solidFill>
                <a:latin typeface="Arial"/>
              </a:rPr>
              <a:t>Function Definitions (Cont.)</a:t>
            </a:r>
          </a:p>
        </p:txBody>
      </p:sp>
      <p:sp>
        <p:nvSpPr>
          <p:cNvPr id="36867" name="Text Placeholder 2"/>
          <p:cNvSpPr>
            <a:spLocks noGrp="1"/>
          </p:cNvSpPr>
          <p:nvPr>
            <p:ph type="body" idx="1"/>
          </p:nvPr>
        </p:nvSpPr>
        <p:spPr/>
        <p:txBody>
          <a:bodyPr>
            <a:normAutofit lnSpcReduction="10000"/>
          </a:bodyPr>
          <a:lstStyle/>
          <a:p>
            <a:pPr eaLnBrk="1" hangingPunct="1"/>
            <a:r>
              <a:rPr lang="en-US" altLang="en-US" sz="2500" dirty="0" smtClean="0">
                <a:solidFill>
                  <a:srgbClr val="000000"/>
                </a:solidFill>
                <a:latin typeface="Cambria" panose="02040503050406030204" pitchFamily="18" charset="0"/>
              </a:rPr>
              <a:t>Function </a:t>
            </a:r>
            <a:r>
              <a:rPr lang="en-US" altLang="en-US" sz="2500" dirty="0" smtClean="0">
                <a:solidFill>
                  <a:srgbClr val="000000"/>
                </a:solidFill>
                <a:latin typeface="Consolas" panose="020B0609020204030204" pitchFamily="49" charset="0"/>
              </a:rPr>
              <a:t>square</a:t>
            </a:r>
            <a:r>
              <a:rPr lang="en-US" altLang="en-US" sz="2500" dirty="0" smtClean="0">
                <a:solidFill>
                  <a:srgbClr val="000000"/>
                </a:solidFill>
                <a:latin typeface="Cambria" panose="02040503050406030204" pitchFamily="18" charset="0"/>
              </a:rPr>
              <a:t> is </a:t>
            </a:r>
            <a:r>
              <a:rPr lang="en-US" altLang="en-US" sz="2500" dirty="0" smtClean="0">
                <a:solidFill>
                  <a:srgbClr val="0000FF"/>
                </a:solidFill>
                <a:latin typeface="Cambria" panose="02040503050406030204" pitchFamily="18" charset="0"/>
              </a:rPr>
              <a:t>invoked</a:t>
            </a:r>
            <a:r>
              <a:rPr lang="en-US" altLang="en-US" sz="2500" dirty="0" smtClean="0">
                <a:solidFill>
                  <a:srgbClr val="000000"/>
                </a:solidFill>
                <a:latin typeface="Cambria" panose="02040503050406030204" pitchFamily="18" charset="0"/>
              </a:rPr>
              <a:t> or </a:t>
            </a:r>
            <a:r>
              <a:rPr lang="en-US" altLang="en-US" sz="2500" dirty="0" smtClean="0">
                <a:solidFill>
                  <a:srgbClr val="0000FF"/>
                </a:solidFill>
                <a:latin typeface="Cambria" panose="02040503050406030204" pitchFamily="18" charset="0"/>
              </a:rPr>
              <a:t>called</a:t>
            </a:r>
            <a:r>
              <a:rPr lang="en-US" altLang="en-US" sz="2500" dirty="0" smtClean="0">
                <a:solidFill>
                  <a:srgbClr val="000000"/>
                </a:solidFill>
                <a:latin typeface="Cambria" panose="02040503050406030204" pitchFamily="18" charset="0"/>
              </a:rPr>
              <a:t> in </a:t>
            </a:r>
            <a:r>
              <a:rPr lang="en-US" altLang="en-US" sz="2500" dirty="0" smtClean="0">
                <a:solidFill>
                  <a:srgbClr val="000000"/>
                </a:solidFill>
                <a:latin typeface="Consolas" panose="020B0609020204030204" pitchFamily="49" charset="0"/>
              </a:rPr>
              <a:t>main</a:t>
            </a:r>
            <a:r>
              <a:rPr lang="en-US" altLang="en-US" sz="2500" dirty="0" smtClean="0">
                <a:solidFill>
                  <a:srgbClr val="000000"/>
                </a:solidFill>
                <a:latin typeface="Cambria" panose="02040503050406030204" pitchFamily="18" charset="0"/>
              </a:rPr>
              <a:t> within the </a:t>
            </a:r>
            <a:r>
              <a:rPr lang="en-US" altLang="en-US" sz="2500" dirty="0" err="1" smtClean="0">
                <a:solidFill>
                  <a:srgbClr val="000000"/>
                </a:solidFill>
                <a:latin typeface="Consolas" panose="020B0609020204030204" pitchFamily="49" charset="0"/>
              </a:rPr>
              <a:t>printf</a:t>
            </a:r>
            <a:r>
              <a:rPr lang="en-US" altLang="en-US" sz="2500" dirty="0" smtClean="0">
                <a:solidFill>
                  <a:srgbClr val="000000"/>
                </a:solidFill>
                <a:latin typeface="Cambria" panose="02040503050406030204" pitchFamily="18" charset="0"/>
              </a:rPr>
              <a:t> statement</a:t>
            </a:r>
          </a:p>
          <a:p>
            <a:pPr lvl="2" eaLnBrk="1" hangingPunct="1">
              <a:buFont typeface="Wingdings 2" panose="05020102010507070707" pitchFamily="18" charset="2"/>
              <a:buNone/>
            </a:pPr>
            <a:r>
              <a:rPr lang="en-US" altLang="en-US" sz="1900" dirty="0" err="1" smtClean="0">
                <a:solidFill>
                  <a:srgbClr val="000000"/>
                </a:solidFill>
                <a:latin typeface="Consolas" panose="020B0609020204030204" pitchFamily="49" charset="0"/>
              </a:rPr>
              <a:t>printf</a:t>
            </a:r>
            <a:r>
              <a:rPr lang="en-US" altLang="en-US" sz="1900" dirty="0" smtClean="0">
                <a:solidFill>
                  <a:srgbClr val="000000"/>
                </a:solidFill>
                <a:latin typeface="Consolas" panose="020B0609020204030204" pitchFamily="49" charset="0"/>
              </a:rPr>
              <a:t>(</a:t>
            </a:r>
            <a:r>
              <a:rPr lang="en-US" altLang="en-US" sz="1900" b="1" dirty="0" smtClean="0">
                <a:solidFill>
                  <a:srgbClr val="128AFF"/>
                </a:solidFill>
                <a:latin typeface="Consolas" panose="020B0609020204030204" pitchFamily="49" charset="0"/>
              </a:rPr>
              <a:t>"%d  "</a:t>
            </a:r>
            <a:r>
              <a:rPr lang="en-US" altLang="en-US" sz="1900" b="1" dirty="0" smtClean="0">
                <a:solidFill>
                  <a:srgbClr val="000000"/>
                </a:solidFill>
                <a:latin typeface="Consolas" panose="020B0609020204030204" pitchFamily="49" charset="0"/>
              </a:rPr>
              <a:t>, square(x)); </a:t>
            </a:r>
            <a:r>
              <a:rPr lang="en-US" altLang="en-US" sz="1900" b="1" dirty="0" smtClean="0">
                <a:solidFill>
                  <a:srgbClr val="00BF00"/>
                </a:solidFill>
                <a:latin typeface="Consolas" panose="020B0609020204030204" pitchFamily="49" charset="0"/>
              </a:rPr>
              <a:t>// function call</a:t>
            </a:r>
          </a:p>
          <a:p>
            <a:pPr eaLnBrk="1" hangingPunct="1"/>
            <a:r>
              <a:rPr lang="en-US" altLang="en-US" sz="2500" dirty="0" smtClean="0">
                <a:solidFill>
                  <a:srgbClr val="000000"/>
                </a:solidFill>
                <a:latin typeface="Cambria" panose="02040503050406030204" pitchFamily="18" charset="0"/>
              </a:rPr>
              <a:t>Function </a:t>
            </a:r>
            <a:r>
              <a:rPr lang="en-US" altLang="en-US" sz="2500" dirty="0" smtClean="0">
                <a:solidFill>
                  <a:srgbClr val="000000"/>
                </a:solidFill>
                <a:latin typeface="Consolas" panose="020B0609020204030204" pitchFamily="49" charset="0"/>
              </a:rPr>
              <a:t>square</a:t>
            </a:r>
            <a:r>
              <a:rPr lang="en-US" altLang="en-US" sz="2500" dirty="0" smtClean="0">
                <a:solidFill>
                  <a:srgbClr val="000000"/>
                </a:solidFill>
                <a:latin typeface="Cambria" panose="02040503050406030204" pitchFamily="18" charset="0"/>
              </a:rPr>
              <a:t> receives a </a:t>
            </a:r>
            <a:r>
              <a:rPr lang="en-US" altLang="en-US" sz="2500" i="1" dirty="0" smtClean="0">
                <a:solidFill>
                  <a:srgbClr val="000000"/>
                </a:solidFill>
                <a:latin typeface="Cambria" panose="02040503050406030204" pitchFamily="18" charset="0"/>
              </a:rPr>
              <a:t>copy</a:t>
            </a:r>
            <a:r>
              <a:rPr lang="en-US" altLang="en-US" sz="2500" dirty="0" smtClean="0">
                <a:solidFill>
                  <a:srgbClr val="000000"/>
                </a:solidFill>
                <a:latin typeface="Cambria" panose="02040503050406030204" pitchFamily="18" charset="0"/>
              </a:rPr>
              <a:t> of the value of </a:t>
            </a:r>
            <a:r>
              <a:rPr lang="en-US" altLang="en-US" sz="2500" dirty="0" smtClean="0">
                <a:solidFill>
                  <a:srgbClr val="000000"/>
                </a:solidFill>
                <a:latin typeface="Consolas" panose="020B0609020204030204" pitchFamily="49" charset="0"/>
              </a:rPr>
              <a:t>x</a:t>
            </a:r>
            <a:r>
              <a:rPr lang="en-US" altLang="en-US" sz="2500" dirty="0" smtClean="0">
                <a:solidFill>
                  <a:srgbClr val="000000"/>
                </a:solidFill>
                <a:latin typeface="Cambria" panose="02040503050406030204" pitchFamily="18" charset="0"/>
              </a:rPr>
              <a:t> in the</a:t>
            </a:r>
            <a:r>
              <a:rPr lang="en-US" altLang="en-US" sz="2500" i="1" dirty="0" smtClean="0">
                <a:solidFill>
                  <a:srgbClr val="000000"/>
                </a:solidFill>
                <a:latin typeface="Cambria" panose="02040503050406030204" pitchFamily="18" charset="0"/>
              </a:rPr>
              <a:t> </a:t>
            </a:r>
            <a:r>
              <a:rPr lang="en-US" altLang="en-US" sz="2500" dirty="0" smtClean="0">
                <a:solidFill>
                  <a:srgbClr val="000000"/>
                </a:solidFill>
                <a:latin typeface="Cambria" panose="02040503050406030204" pitchFamily="18" charset="0"/>
              </a:rPr>
              <a:t>parameter </a:t>
            </a:r>
            <a:r>
              <a:rPr lang="en-US" altLang="en-US" sz="2500" dirty="0" smtClean="0">
                <a:solidFill>
                  <a:srgbClr val="000000"/>
                </a:solidFill>
                <a:latin typeface="Consolas" panose="020B0609020204030204" pitchFamily="49" charset="0"/>
              </a:rPr>
              <a:t>y</a:t>
            </a:r>
            <a:r>
              <a:rPr lang="en-US" altLang="en-US" sz="2500" dirty="0" smtClean="0">
                <a:solidFill>
                  <a:srgbClr val="000000"/>
                </a:solidFill>
                <a:latin typeface="Cambria" panose="02040503050406030204" pitchFamily="18" charset="0"/>
              </a:rPr>
              <a:t>. </a:t>
            </a:r>
          </a:p>
          <a:p>
            <a:pPr eaLnBrk="1" hangingPunct="1"/>
            <a:r>
              <a:rPr lang="en-US" altLang="en-US" sz="2500" dirty="0" smtClean="0">
                <a:solidFill>
                  <a:srgbClr val="000000"/>
                </a:solidFill>
                <a:latin typeface="Cambria" panose="02040503050406030204" pitchFamily="18" charset="0"/>
              </a:rPr>
              <a:t>Then </a:t>
            </a:r>
            <a:r>
              <a:rPr lang="en-US" altLang="en-US" sz="2500" dirty="0" smtClean="0">
                <a:solidFill>
                  <a:srgbClr val="000000"/>
                </a:solidFill>
                <a:latin typeface="Consolas" panose="020B0609020204030204" pitchFamily="49" charset="0"/>
              </a:rPr>
              <a:t>square</a:t>
            </a:r>
            <a:r>
              <a:rPr lang="en-US" altLang="en-US" sz="2500" dirty="0" smtClean="0">
                <a:solidFill>
                  <a:srgbClr val="000000"/>
                </a:solidFill>
                <a:latin typeface="Cambria" panose="02040503050406030204" pitchFamily="18" charset="0"/>
              </a:rPr>
              <a:t> calculates </a:t>
            </a:r>
            <a:r>
              <a:rPr lang="en-US" altLang="en-US" sz="2500" dirty="0" smtClean="0">
                <a:solidFill>
                  <a:srgbClr val="000000"/>
                </a:solidFill>
                <a:latin typeface="Consolas" panose="020B0609020204030204" pitchFamily="49" charset="0"/>
              </a:rPr>
              <a:t>y</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y</a:t>
            </a:r>
            <a:r>
              <a:rPr lang="en-US" altLang="en-US" sz="2500" dirty="0" smtClean="0">
                <a:solidFill>
                  <a:srgbClr val="000000"/>
                </a:solidFill>
                <a:latin typeface="Cambria" panose="02040503050406030204" pitchFamily="18" charset="0"/>
              </a:rPr>
              <a:t>. </a:t>
            </a:r>
          </a:p>
          <a:p>
            <a:pPr eaLnBrk="1" hangingPunct="1"/>
            <a:r>
              <a:rPr lang="en-US" altLang="en-US" sz="2500" dirty="0" smtClean="0">
                <a:solidFill>
                  <a:srgbClr val="000000"/>
                </a:solidFill>
                <a:latin typeface="Cambria" panose="02040503050406030204" pitchFamily="18" charset="0"/>
              </a:rPr>
              <a:t>The result is passed back returned to function </a:t>
            </a:r>
            <a:r>
              <a:rPr lang="en-US" altLang="en-US" sz="2500" dirty="0" err="1" smtClean="0">
                <a:solidFill>
                  <a:srgbClr val="000000"/>
                </a:solidFill>
                <a:latin typeface="Consolas" panose="020B0609020204030204" pitchFamily="49" charset="0"/>
              </a:rPr>
              <a:t>printf</a:t>
            </a:r>
            <a:r>
              <a:rPr lang="en-US" altLang="en-US" sz="2500" dirty="0" smtClean="0">
                <a:solidFill>
                  <a:srgbClr val="000000"/>
                </a:solidFill>
                <a:latin typeface="Cambria" panose="02040503050406030204" pitchFamily="18" charset="0"/>
              </a:rPr>
              <a:t> in </a:t>
            </a:r>
            <a:r>
              <a:rPr lang="en-US" altLang="en-US" sz="2500" dirty="0" smtClean="0">
                <a:solidFill>
                  <a:srgbClr val="000000"/>
                </a:solidFill>
                <a:latin typeface="Consolas" panose="020B0609020204030204" pitchFamily="49" charset="0"/>
              </a:rPr>
              <a:t>main</a:t>
            </a:r>
            <a:r>
              <a:rPr lang="en-US" altLang="en-US" sz="2500" dirty="0" smtClean="0">
                <a:solidFill>
                  <a:srgbClr val="000000"/>
                </a:solidFill>
                <a:latin typeface="Cambria" panose="02040503050406030204" pitchFamily="18" charset="0"/>
              </a:rPr>
              <a:t> where </a:t>
            </a:r>
            <a:r>
              <a:rPr lang="en-US" altLang="en-US" sz="2500" dirty="0" smtClean="0">
                <a:solidFill>
                  <a:srgbClr val="000000"/>
                </a:solidFill>
                <a:latin typeface="Consolas" panose="020B0609020204030204" pitchFamily="49" charset="0"/>
              </a:rPr>
              <a:t>square</a:t>
            </a:r>
            <a:r>
              <a:rPr lang="en-US" altLang="en-US" sz="2500" dirty="0" smtClean="0">
                <a:solidFill>
                  <a:srgbClr val="000000"/>
                </a:solidFill>
                <a:latin typeface="Cambria" panose="02040503050406030204" pitchFamily="18" charset="0"/>
              </a:rPr>
              <a:t> was invoked, and </a:t>
            </a:r>
            <a:r>
              <a:rPr lang="en-US" altLang="en-US" sz="2500" dirty="0" err="1" smtClean="0">
                <a:solidFill>
                  <a:srgbClr val="000000"/>
                </a:solidFill>
                <a:latin typeface="Consolas" panose="020B0609020204030204" pitchFamily="49" charset="0"/>
              </a:rPr>
              <a:t>printf</a:t>
            </a:r>
            <a:r>
              <a:rPr lang="en-US" altLang="en-US" sz="2500" dirty="0" smtClean="0">
                <a:solidFill>
                  <a:srgbClr val="000000"/>
                </a:solidFill>
                <a:latin typeface="Cambria" panose="02040503050406030204" pitchFamily="18" charset="0"/>
              </a:rPr>
              <a:t> displays the result. </a:t>
            </a:r>
          </a:p>
          <a:p>
            <a:pPr eaLnBrk="1" hangingPunct="1"/>
            <a:r>
              <a:rPr lang="en-US" altLang="en-US" sz="2500" dirty="0" smtClean="0">
                <a:solidFill>
                  <a:srgbClr val="000000"/>
                </a:solidFill>
                <a:latin typeface="Cambria" panose="02040503050406030204" pitchFamily="18" charset="0"/>
              </a:rPr>
              <a:t>This process is repeated 10 times using the </a:t>
            </a:r>
            <a:r>
              <a:rPr lang="en-US" altLang="en-US" sz="2500" dirty="0" smtClean="0">
                <a:solidFill>
                  <a:srgbClr val="000000"/>
                </a:solidFill>
                <a:latin typeface="Consolas" panose="020B0609020204030204" pitchFamily="49" charset="0"/>
              </a:rPr>
              <a:t>for</a:t>
            </a:r>
            <a:r>
              <a:rPr lang="en-US" altLang="en-US" sz="2500" dirty="0" smtClean="0">
                <a:solidFill>
                  <a:srgbClr val="000000"/>
                </a:solidFill>
                <a:latin typeface="Cambria" panose="02040503050406030204" pitchFamily="18" charset="0"/>
              </a:rPr>
              <a:t> statement. </a:t>
            </a:r>
          </a:p>
        </p:txBody>
      </p:sp>
    </p:spTree>
    <p:extLst>
      <p:ext uri="{BB962C8B-B14F-4D97-AF65-F5344CB8AC3E}">
        <p14:creationId xmlns:p14="http://schemas.microsoft.com/office/powerpoint/2010/main" val="2362495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5.5  </a:t>
            </a:r>
            <a:r>
              <a:rPr lang="en-US" smtClean="0">
                <a:solidFill>
                  <a:srgbClr val="3380E6"/>
                </a:solidFill>
                <a:latin typeface="Arial"/>
              </a:rPr>
              <a:t>Function Definitions (Cont.)</a:t>
            </a:r>
          </a:p>
        </p:txBody>
      </p:sp>
      <p:sp>
        <p:nvSpPr>
          <p:cNvPr id="3" name="Text Placeholder 2"/>
          <p:cNvSpPr>
            <a:spLocks noGrp="1"/>
          </p:cNvSpPr>
          <p:nvPr>
            <p:ph type="body" idx="1"/>
          </p:nvPr>
        </p:nvSpPr>
        <p:spPr/>
        <p:txBody>
          <a:bodyPr>
            <a:normAutofit/>
          </a:bodyPr>
          <a:lstStyle/>
          <a:p>
            <a:pPr eaLnBrk="1" hangingPunct="1">
              <a:defRPr/>
            </a:pPr>
            <a:r>
              <a:rPr lang="en-US" sz="2500" dirty="0" smtClean="0">
                <a:solidFill>
                  <a:srgbClr val="000000"/>
                </a:solidFill>
                <a:latin typeface="Cambria" panose="02040503050406030204" pitchFamily="18" charset="0"/>
              </a:rPr>
              <a:t>The definition of function </a:t>
            </a:r>
            <a:r>
              <a:rPr lang="en-US" sz="2500" dirty="0" smtClean="0">
                <a:solidFill>
                  <a:srgbClr val="000000"/>
                </a:solidFill>
                <a:latin typeface="Consolas" panose="020B0609020204030204" pitchFamily="49" charset="0"/>
              </a:rPr>
              <a:t>square</a:t>
            </a:r>
            <a:r>
              <a:rPr lang="en-US" sz="2500" dirty="0" smtClean="0">
                <a:solidFill>
                  <a:srgbClr val="000000"/>
                </a:solidFill>
                <a:latin typeface="Cambria" panose="02040503050406030204" pitchFamily="18" charset="0"/>
              </a:rPr>
              <a:t> shows that </a:t>
            </a:r>
            <a:r>
              <a:rPr lang="en-US" sz="2500" dirty="0" smtClean="0">
                <a:solidFill>
                  <a:srgbClr val="000000"/>
                </a:solidFill>
                <a:latin typeface="Consolas" panose="020B0609020204030204" pitchFamily="49" charset="0"/>
              </a:rPr>
              <a:t>square</a:t>
            </a:r>
            <a:r>
              <a:rPr lang="en-US" sz="2500" dirty="0" smtClean="0">
                <a:solidFill>
                  <a:srgbClr val="000000"/>
                </a:solidFill>
                <a:latin typeface="Cambria" panose="02040503050406030204" pitchFamily="18" charset="0"/>
              </a:rPr>
              <a:t> expects an integer parameter </a:t>
            </a:r>
            <a:r>
              <a:rPr lang="en-US" sz="2500" dirty="0" smtClean="0">
                <a:solidFill>
                  <a:srgbClr val="000000"/>
                </a:solidFill>
                <a:latin typeface="Consolas" panose="020B0609020204030204" pitchFamily="49" charset="0"/>
              </a:rPr>
              <a:t>y</a:t>
            </a:r>
            <a:r>
              <a:rPr lang="en-US" sz="2500" dirty="0" smtClean="0">
                <a:solidFill>
                  <a:srgbClr val="000000"/>
                </a:solidFill>
                <a:latin typeface="Cambria" panose="02040503050406030204" pitchFamily="18" charset="0"/>
              </a:rPr>
              <a:t>. </a:t>
            </a:r>
          </a:p>
          <a:p>
            <a:pPr eaLnBrk="1" hangingPunct="1">
              <a:defRPr/>
            </a:pPr>
            <a:r>
              <a:rPr lang="en-US" sz="2500" dirty="0" smtClean="0">
                <a:solidFill>
                  <a:srgbClr val="000000"/>
                </a:solidFill>
                <a:latin typeface="Cambria" panose="02040503050406030204" pitchFamily="18" charset="0"/>
              </a:rPr>
              <a:t>The keyword </a:t>
            </a:r>
            <a:r>
              <a:rPr lang="en-US" sz="2500" dirty="0" err="1" smtClean="0">
                <a:solidFill>
                  <a:srgbClr val="000000"/>
                </a:solidFill>
                <a:latin typeface="Consolas" panose="020B0609020204030204" pitchFamily="49" charset="0"/>
              </a:rPr>
              <a:t>int</a:t>
            </a:r>
            <a:r>
              <a:rPr lang="en-US" sz="2500" dirty="0" smtClean="0">
                <a:solidFill>
                  <a:srgbClr val="000000"/>
                </a:solidFill>
                <a:latin typeface="Cambria" panose="02040503050406030204" pitchFamily="18" charset="0"/>
              </a:rPr>
              <a:t> preceding the function name indicates that </a:t>
            </a:r>
            <a:r>
              <a:rPr lang="en-US" sz="2500" dirty="0" smtClean="0">
                <a:solidFill>
                  <a:srgbClr val="000000"/>
                </a:solidFill>
                <a:latin typeface="Consolas" panose="020B0609020204030204" pitchFamily="49" charset="0"/>
              </a:rPr>
              <a:t>square</a:t>
            </a:r>
            <a:r>
              <a:rPr lang="en-US" sz="2500" dirty="0" smtClean="0">
                <a:solidFill>
                  <a:srgbClr val="000000"/>
                </a:solidFill>
                <a:latin typeface="Cambria" panose="02040503050406030204" pitchFamily="18" charset="0"/>
              </a:rPr>
              <a:t> </a:t>
            </a:r>
            <a:r>
              <a:rPr lang="en-US" sz="2500" i="1" dirty="0" smtClean="0">
                <a:solidFill>
                  <a:srgbClr val="000000"/>
                </a:solidFill>
                <a:latin typeface="Cambria" panose="02040503050406030204" pitchFamily="18" charset="0"/>
              </a:rPr>
              <a:t>returns</a:t>
            </a:r>
            <a:r>
              <a:rPr lang="en-US" sz="2500" dirty="0" smtClean="0">
                <a:solidFill>
                  <a:srgbClr val="000000"/>
                </a:solidFill>
                <a:latin typeface="Cambria" panose="02040503050406030204" pitchFamily="18" charset="0"/>
              </a:rPr>
              <a:t> an integer result. </a:t>
            </a:r>
          </a:p>
          <a:p>
            <a:pPr eaLnBrk="1" hangingPunct="1">
              <a:defRPr/>
            </a:pPr>
            <a:r>
              <a:rPr lang="en-US" sz="2500" dirty="0" smtClean="0">
                <a:solidFill>
                  <a:srgbClr val="000000"/>
                </a:solidFill>
                <a:latin typeface="Cambria" panose="02040503050406030204" pitchFamily="18" charset="0"/>
              </a:rPr>
              <a:t>The </a:t>
            </a:r>
            <a:r>
              <a:rPr lang="en-US" sz="2500" dirty="0" smtClean="0">
                <a:solidFill>
                  <a:srgbClr val="0000FF"/>
                </a:solidFill>
                <a:latin typeface="Consolas" panose="020B0609020204030204" pitchFamily="49" charset="0"/>
              </a:rPr>
              <a:t>return</a:t>
            </a:r>
            <a:r>
              <a:rPr lang="en-US" sz="2500" dirty="0" smtClean="0">
                <a:solidFill>
                  <a:srgbClr val="0000FF"/>
                </a:solidFill>
                <a:latin typeface="Cambria" panose="02040503050406030204" pitchFamily="18" charset="0"/>
              </a:rPr>
              <a:t> statement </a:t>
            </a:r>
            <a:r>
              <a:rPr lang="en-US" sz="2500" dirty="0" smtClean="0">
                <a:solidFill>
                  <a:srgbClr val="000000"/>
                </a:solidFill>
                <a:latin typeface="Cambria" panose="02040503050406030204" pitchFamily="18" charset="0"/>
              </a:rPr>
              <a:t>in </a:t>
            </a:r>
            <a:r>
              <a:rPr lang="en-US" sz="2500" dirty="0" smtClean="0">
                <a:solidFill>
                  <a:srgbClr val="000000"/>
                </a:solidFill>
                <a:latin typeface="Consolas" panose="020B0609020204030204" pitchFamily="49" charset="0"/>
              </a:rPr>
              <a:t>square</a:t>
            </a:r>
            <a:r>
              <a:rPr lang="en-US" sz="2500" dirty="0" smtClean="0">
                <a:solidFill>
                  <a:srgbClr val="000000"/>
                </a:solidFill>
                <a:latin typeface="Cambria" panose="02040503050406030204" pitchFamily="18" charset="0"/>
              </a:rPr>
              <a:t> passes the value of the expression </a:t>
            </a:r>
            <a:r>
              <a:rPr lang="en-US" sz="2000" dirty="0" smtClean="0">
                <a:solidFill>
                  <a:srgbClr val="000000"/>
                </a:solidFill>
                <a:latin typeface="Consolas" panose="020B0609020204030204" pitchFamily="49" charset="0"/>
              </a:rPr>
              <a:t>y * y</a:t>
            </a:r>
            <a:r>
              <a:rPr lang="en-US" sz="2500" dirty="0" smtClean="0">
                <a:solidFill>
                  <a:srgbClr val="000000"/>
                </a:solidFill>
                <a:latin typeface="Cambria" panose="02040503050406030204" pitchFamily="18" charset="0"/>
              </a:rPr>
              <a:t> (that is, the result of the calculation) back to the calling function.</a:t>
            </a:r>
          </a:p>
          <a:p>
            <a:pPr eaLnBrk="1" hangingPunct="1">
              <a:defRPr/>
            </a:pPr>
            <a:r>
              <a:rPr lang="en-US" sz="1900" b="1" dirty="0" err="1" smtClean="0">
                <a:solidFill>
                  <a:srgbClr val="0000FF"/>
                </a:solidFill>
                <a:latin typeface="Consolas" panose="020B0609020204030204" pitchFamily="49" charset="0"/>
              </a:rPr>
              <a:t>int</a:t>
            </a:r>
            <a:r>
              <a:rPr lang="en-US" sz="1900" b="1" dirty="0" smtClean="0">
                <a:solidFill>
                  <a:srgbClr val="000000"/>
                </a:solidFill>
                <a:latin typeface="Consolas" panose="020B0609020204030204" pitchFamily="49" charset="0"/>
              </a:rPr>
              <a:t> square(</a:t>
            </a:r>
            <a:r>
              <a:rPr lang="en-US" sz="1900" b="1" dirty="0" err="1" smtClean="0">
                <a:solidFill>
                  <a:srgbClr val="0000FF"/>
                </a:solidFill>
                <a:latin typeface="Consolas" panose="020B0609020204030204" pitchFamily="49" charset="0"/>
              </a:rPr>
              <a:t>int</a:t>
            </a:r>
            <a:r>
              <a:rPr lang="en-US" sz="1900" b="1" dirty="0" smtClean="0">
                <a:solidFill>
                  <a:srgbClr val="0000FF"/>
                </a:solidFill>
                <a:latin typeface="Consolas" panose="020B0609020204030204" pitchFamily="49" charset="0"/>
              </a:rPr>
              <a:t> </a:t>
            </a:r>
            <a:r>
              <a:rPr lang="en-US" sz="1900" b="1" dirty="0" smtClean="0">
                <a:solidFill>
                  <a:srgbClr val="000000"/>
                </a:solidFill>
                <a:latin typeface="Consolas" panose="020B0609020204030204" pitchFamily="49" charset="0"/>
              </a:rPr>
              <a:t>y); </a:t>
            </a:r>
            <a:r>
              <a:rPr lang="en-US" sz="1900" b="1" dirty="0" smtClean="0">
                <a:solidFill>
                  <a:srgbClr val="00BF00"/>
                </a:solidFill>
                <a:latin typeface="Consolas" panose="020B0609020204030204" pitchFamily="49" charset="0"/>
              </a:rPr>
              <a:t>// function prototype </a:t>
            </a:r>
          </a:p>
          <a:p>
            <a:pPr lvl="1">
              <a:defRPr/>
            </a:pPr>
            <a:r>
              <a:rPr lang="en-US" sz="2100" dirty="0" smtClean="0">
                <a:solidFill>
                  <a:srgbClr val="000000"/>
                </a:solidFill>
                <a:latin typeface="Cambria" panose="02040503050406030204" pitchFamily="18" charset="0"/>
              </a:rPr>
              <a:t>The </a:t>
            </a:r>
            <a:r>
              <a:rPr lang="en-US" sz="2100" dirty="0" err="1" smtClean="0">
                <a:solidFill>
                  <a:srgbClr val="000000"/>
                </a:solidFill>
                <a:latin typeface="Consolas" panose="020B0609020204030204" pitchFamily="49" charset="0"/>
              </a:rPr>
              <a:t>int</a:t>
            </a:r>
            <a:r>
              <a:rPr lang="en-US" sz="2100" dirty="0" smtClean="0">
                <a:solidFill>
                  <a:srgbClr val="000000"/>
                </a:solidFill>
                <a:latin typeface="Cambria" panose="02040503050406030204" pitchFamily="18" charset="0"/>
              </a:rPr>
              <a:t> in parentheses informs the compiler that </a:t>
            </a:r>
            <a:r>
              <a:rPr lang="en-US" sz="2100" dirty="0" smtClean="0">
                <a:solidFill>
                  <a:srgbClr val="000000"/>
                </a:solidFill>
                <a:latin typeface="Consolas" panose="020B0609020204030204" pitchFamily="49" charset="0"/>
              </a:rPr>
              <a:t>square</a:t>
            </a:r>
            <a:r>
              <a:rPr lang="en-US" sz="2100" dirty="0" smtClean="0">
                <a:solidFill>
                  <a:srgbClr val="000000"/>
                </a:solidFill>
                <a:latin typeface="Cambria" panose="02040503050406030204" pitchFamily="18" charset="0"/>
              </a:rPr>
              <a:t> expects to </a:t>
            </a:r>
            <a:r>
              <a:rPr lang="en-US" sz="2100" i="1" dirty="0" smtClean="0">
                <a:solidFill>
                  <a:srgbClr val="000000"/>
                </a:solidFill>
                <a:latin typeface="Cambria" panose="02040503050406030204" pitchFamily="18" charset="0"/>
              </a:rPr>
              <a:t>receive</a:t>
            </a:r>
            <a:r>
              <a:rPr lang="en-US" sz="2100" dirty="0" smtClean="0">
                <a:solidFill>
                  <a:srgbClr val="000000"/>
                </a:solidFill>
                <a:latin typeface="Cambria" panose="02040503050406030204" pitchFamily="18" charset="0"/>
              </a:rPr>
              <a:t> an integer value from the caller. </a:t>
            </a:r>
          </a:p>
        </p:txBody>
      </p:sp>
    </p:spTree>
    <p:extLst>
      <p:ext uri="{BB962C8B-B14F-4D97-AF65-F5344CB8AC3E}">
        <p14:creationId xmlns:p14="http://schemas.microsoft.com/office/powerpoint/2010/main" val="38158803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5.5  </a:t>
            </a:r>
            <a:r>
              <a:rPr lang="en-US" smtClean="0">
                <a:solidFill>
                  <a:srgbClr val="3380E6"/>
                </a:solidFill>
                <a:latin typeface="Arial"/>
              </a:rPr>
              <a:t>Function Definitions (Cont.)</a:t>
            </a:r>
          </a:p>
        </p:txBody>
      </p:sp>
      <p:sp>
        <p:nvSpPr>
          <p:cNvPr id="38915" name="Text Placeholder 2"/>
          <p:cNvSpPr>
            <a:spLocks noGrp="1"/>
          </p:cNvSpPr>
          <p:nvPr>
            <p:ph type="body" idx="1"/>
          </p:nvPr>
        </p:nvSpPr>
        <p:spPr/>
        <p:txBody>
          <a:bodyPr>
            <a:normAutofit/>
          </a:bodyPr>
          <a:lstStyle/>
          <a:p>
            <a:pPr eaLnBrk="1" hangingPunct="1">
              <a:lnSpc>
                <a:spcPct val="90000"/>
              </a:lnSpc>
            </a:pPr>
            <a:r>
              <a:rPr lang="en-US" altLang="en-US" sz="2500" dirty="0" smtClean="0">
                <a:solidFill>
                  <a:srgbClr val="000000"/>
                </a:solidFill>
                <a:latin typeface="Cambria" panose="02040503050406030204" pitchFamily="18" charset="0"/>
              </a:rPr>
              <a:t>The </a:t>
            </a:r>
            <a:r>
              <a:rPr lang="en-US" altLang="en-US" sz="2500" dirty="0" err="1" smtClean="0">
                <a:solidFill>
                  <a:srgbClr val="000000"/>
                </a:solidFill>
                <a:latin typeface="Consolas" panose="020B0609020204030204" pitchFamily="49" charset="0"/>
              </a:rPr>
              <a:t>int</a:t>
            </a:r>
            <a:r>
              <a:rPr lang="en-US" altLang="en-US" sz="2500" dirty="0" smtClean="0">
                <a:solidFill>
                  <a:srgbClr val="000000"/>
                </a:solidFill>
                <a:latin typeface="Cambria" panose="02040503050406030204" pitchFamily="18" charset="0"/>
              </a:rPr>
              <a:t> to the </a:t>
            </a:r>
            <a:r>
              <a:rPr lang="en-US" altLang="en-US" sz="2500" i="1" dirty="0" smtClean="0">
                <a:solidFill>
                  <a:srgbClr val="000000"/>
                </a:solidFill>
                <a:latin typeface="Cambria" panose="02040503050406030204" pitchFamily="18" charset="0"/>
              </a:rPr>
              <a:t>left</a:t>
            </a:r>
            <a:r>
              <a:rPr lang="en-US" altLang="en-US" sz="2500" dirty="0" smtClean="0">
                <a:solidFill>
                  <a:srgbClr val="000000"/>
                </a:solidFill>
                <a:latin typeface="Cambria" panose="02040503050406030204" pitchFamily="18" charset="0"/>
              </a:rPr>
              <a:t> of the function name </a:t>
            </a:r>
            <a:r>
              <a:rPr lang="en-US" altLang="en-US" sz="2500" dirty="0" smtClean="0">
                <a:solidFill>
                  <a:srgbClr val="000000"/>
                </a:solidFill>
                <a:latin typeface="Consolas" panose="020B0609020204030204" pitchFamily="49" charset="0"/>
              </a:rPr>
              <a:t>square</a:t>
            </a:r>
            <a:r>
              <a:rPr lang="en-US" altLang="en-US" sz="2500" dirty="0" smtClean="0">
                <a:solidFill>
                  <a:srgbClr val="000000"/>
                </a:solidFill>
                <a:latin typeface="Cambria" panose="02040503050406030204" pitchFamily="18" charset="0"/>
              </a:rPr>
              <a:t> informs the compiler that </a:t>
            </a:r>
            <a:r>
              <a:rPr lang="en-US" altLang="en-US" sz="2500" dirty="0" smtClean="0">
                <a:solidFill>
                  <a:srgbClr val="000000"/>
                </a:solidFill>
                <a:latin typeface="Consolas" panose="020B0609020204030204" pitchFamily="49" charset="0"/>
              </a:rPr>
              <a:t>square</a:t>
            </a:r>
            <a:r>
              <a:rPr lang="en-US" altLang="en-US" sz="2500" dirty="0" smtClean="0">
                <a:solidFill>
                  <a:srgbClr val="000000"/>
                </a:solidFill>
                <a:latin typeface="Cambria" panose="02040503050406030204" pitchFamily="18" charset="0"/>
              </a:rPr>
              <a:t> returns an integer result to the caller. </a:t>
            </a:r>
          </a:p>
          <a:p>
            <a:pPr eaLnBrk="1" hangingPunct="1">
              <a:lnSpc>
                <a:spcPct val="90000"/>
              </a:lnSpc>
            </a:pPr>
            <a:r>
              <a:rPr lang="en-US" altLang="en-US" sz="2500" dirty="0" smtClean="0">
                <a:solidFill>
                  <a:srgbClr val="000000"/>
                </a:solidFill>
                <a:latin typeface="Cambria" panose="02040503050406030204" pitchFamily="18" charset="0"/>
              </a:rPr>
              <a:t>The compiler refers to the function prototype to check that any calls to </a:t>
            </a:r>
            <a:r>
              <a:rPr lang="en-US" altLang="en-US" sz="2500" dirty="0" smtClean="0">
                <a:solidFill>
                  <a:srgbClr val="000000"/>
                </a:solidFill>
                <a:latin typeface="Consolas" panose="020B0609020204030204" pitchFamily="49" charset="0"/>
              </a:rPr>
              <a:t>square</a:t>
            </a:r>
            <a:r>
              <a:rPr lang="en-US" altLang="en-US" sz="2500" dirty="0">
                <a:solidFill>
                  <a:srgbClr val="000000"/>
                </a:solidFill>
                <a:latin typeface="Cambria" panose="02040503050406030204" pitchFamily="18" charset="0"/>
              </a:rPr>
              <a:t> </a:t>
            </a:r>
            <a:r>
              <a:rPr lang="en-US" altLang="en-US" sz="2500" dirty="0" smtClean="0">
                <a:solidFill>
                  <a:srgbClr val="000000"/>
                </a:solidFill>
                <a:latin typeface="Cambria" panose="02040503050406030204" pitchFamily="18" charset="0"/>
              </a:rPr>
              <a:t>contain the </a:t>
            </a:r>
            <a:r>
              <a:rPr lang="en-US" altLang="en-US" sz="2500" i="1" dirty="0" smtClean="0">
                <a:solidFill>
                  <a:srgbClr val="000000"/>
                </a:solidFill>
                <a:latin typeface="Cambria" panose="02040503050406030204" pitchFamily="18" charset="0"/>
              </a:rPr>
              <a:t>correct return type</a:t>
            </a:r>
            <a:r>
              <a:rPr lang="en-US" altLang="en-US" sz="2500" dirty="0" smtClean="0">
                <a:solidFill>
                  <a:srgbClr val="000000"/>
                </a:solidFill>
                <a:latin typeface="Cambria" panose="02040503050406030204" pitchFamily="18" charset="0"/>
              </a:rPr>
              <a:t>, the </a:t>
            </a:r>
            <a:r>
              <a:rPr lang="en-US" altLang="en-US" sz="2500" i="1" dirty="0" smtClean="0">
                <a:solidFill>
                  <a:srgbClr val="000000"/>
                </a:solidFill>
                <a:latin typeface="Cambria" panose="02040503050406030204" pitchFamily="18" charset="0"/>
              </a:rPr>
              <a:t>correct number of arguments</a:t>
            </a:r>
            <a:r>
              <a:rPr lang="en-US" altLang="en-US" sz="2500" dirty="0" smtClean="0">
                <a:solidFill>
                  <a:srgbClr val="000000"/>
                </a:solidFill>
                <a:latin typeface="Cambria" panose="02040503050406030204" pitchFamily="18" charset="0"/>
              </a:rPr>
              <a:t>, the </a:t>
            </a:r>
            <a:r>
              <a:rPr lang="en-US" altLang="en-US" sz="2500" i="1" dirty="0" smtClean="0">
                <a:solidFill>
                  <a:srgbClr val="000000"/>
                </a:solidFill>
                <a:latin typeface="Cambria" panose="02040503050406030204" pitchFamily="18" charset="0"/>
              </a:rPr>
              <a:t>correct argument types</a:t>
            </a:r>
            <a:r>
              <a:rPr lang="en-US" altLang="en-US" sz="2500" dirty="0" smtClean="0">
                <a:solidFill>
                  <a:srgbClr val="000000"/>
                </a:solidFill>
                <a:latin typeface="Cambria" panose="02040503050406030204" pitchFamily="18" charset="0"/>
              </a:rPr>
              <a:t>, and that the </a:t>
            </a:r>
            <a:r>
              <a:rPr lang="en-US" altLang="en-US" sz="2500" i="1" dirty="0" smtClean="0">
                <a:solidFill>
                  <a:srgbClr val="000000"/>
                </a:solidFill>
                <a:latin typeface="Cambria" panose="02040503050406030204" pitchFamily="18" charset="0"/>
              </a:rPr>
              <a:t>arguments are in the correct order</a:t>
            </a:r>
            <a:r>
              <a:rPr lang="en-US" altLang="en-US" sz="2500" dirty="0" smtClean="0">
                <a:solidFill>
                  <a:srgbClr val="000000"/>
                </a:solidFill>
                <a:latin typeface="Cambria" panose="02040503050406030204" pitchFamily="18" charset="0"/>
              </a:rPr>
              <a:t>. </a:t>
            </a:r>
          </a:p>
          <a:p>
            <a:pPr eaLnBrk="1" hangingPunct="1">
              <a:lnSpc>
                <a:spcPct val="90000"/>
              </a:lnSpc>
            </a:pPr>
            <a:r>
              <a:rPr lang="en-US" altLang="en-US" sz="2500" dirty="0" smtClean="0">
                <a:solidFill>
                  <a:srgbClr val="000000"/>
                </a:solidFill>
                <a:latin typeface="Cambria" panose="02040503050406030204" pitchFamily="18" charset="0"/>
              </a:rPr>
              <a:t>The format of a function definition is</a:t>
            </a:r>
          </a:p>
          <a:p>
            <a:pPr lvl="2" eaLnBrk="1" hangingPunct="1">
              <a:lnSpc>
                <a:spcPct val="90000"/>
              </a:lnSpc>
              <a:buFont typeface="Wingdings 2" panose="05020102010507070707" pitchFamily="18" charset="2"/>
              <a:buNone/>
            </a:pPr>
            <a:r>
              <a:rPr lang="en-US" altLang="en-US" sz="1900" dirty="0" smtClean="0">
                <a:solidFill>
                  <a:srgbClr val="000000"/>
                </a:solidFill>
                <a:latin typeface="Cambria" panose="02040503050406030204" pitchFamily="18" charset="0"/>
              </a:rPr>
              <a:t>	</a:t>
            </a:r>
            <a:r>
              <a:rPr lang="en-US" altLang="en-US" sz="1900" i="1" dirty="0" smtClean="0">
                <a:solidFill>
                  <a:srgbClr val="000000"/>
                </a:solidFill>
                <a:latin typeface="Cambria" panose="02040503050406030204" pitchFamily="18" charset="0"/>
              </a:rPr>
              <a:t>return-value-type function-name</a:t>
            </a:r>
            <a:r>
              <a:rPr lang="en-US" altLang="en-US" sz="1900" dirty="0" smtClean="0">
                <a:solidFill>
                  <a:srgbClr val="000000"/>
                </a:solidFill>
                <a:latin typeface="Consolas" panose="020B0609020204030204" pitchFamily="49" charset="0"/>
              </a:rPr>
              <a:t>(</a:t>
            </a:r>
            <a:r>
              <a:rPr lang="en-US" altLang="en-US" sz="1900" i="1" dirty="0" smtClean="0">
                <a:solidFill>
                  <a:srgbClr val="000000"/>
                </a:solidFill>
                <a:latin typeface="Cambria" panose="02040503050406030204" pitchFamily="18" charset="0"/>
              </a:rPr>
              <a:t>parameter-list</a:t>
            </a:r>
            <a:r>
              <a:rPr lang="en-US" altLang="en-US" sz="1900" dirty="0" smtClean="0">
                <a:solidFill>
                  <a:srgbClr val="000000"/>
                </a:solidFill>
                <a:latin typeface="Consolas" panose="020B0609020204030204" pitchFamily="49" charset="0"/>
              </a:rPr>
              <a:t>)</a:t>
            </a:r>
            <a:br>
              <a:rPr lang="en-US" altLang="en-US" sz="1900" dirty="0" smtClean="0">
                <a:solidFill>
                  <a:srgbClr val="000000"/>
                </a:solidFill>
                <a:latin typeface="Consolas" panose="020B0609020204030204" pitchFamily="49" charset="0"/>
              </a:rPr>
            </a:br>
            <a:r>
              <a:rPr lang="en-US" altLang="en-US" sz="1900" dirty="0" smtClean="0">
                <a:solidFill>
                  <a:srgbClr val="000000"/>
                </a:solidFill>
                <a:latin typeface="Consolas" panose="020B0609020204030204" pitchFamily="49" charset="0"/>
              </a:rPr>
              <a:t>{</a:t>
            </a:r>
            <a:br>
              <a:rPr lang="en-US" altLang="en-US" sz="1900" dirty="0" smtClean="0">
                <a:solidFill>
                  <a:srgbClr val="000000"/>
                </a:solidFill>
                <a:latin typeface="Consolas" panose="020B0609020204030204" pitchFamily="49" charset="0"/>
              </a:rPr>
            </a:br>
            <a:r>
              <a:rPr lang="en-US" altLang="en-US" sz="1900" dirty="0" smtClean="0">
                <a:solidFill>
                  <a:srgbClr val="000000"/>
                </a:solidFill>
                <a:latin typeface="Consolas" panose="020B0609020204030204" pitchFamily="49" charset="0"/>
              </a:rPr>
              <a:t>   </a:t>
            </a:r>
            <a:r>
              <a:rPr lang="en-US" altLang="en-US" sz="1900" i="1" dirty="0" smtClean="0">
                <a:solidFill>
                  <a:srgbClr val="000000"/>
                </a:solidFill>
                <a:latin typeface="Cambria" panose="02040503050406030204" pitchFamily="18" charset="0"/>
              </a:rPr>
              <a:t>definitions</a:t>
            </a:r>
            <a:br>
              <a:rPr lang="en-US" altLang="en-US" sz="1900" i="1" dirty="0" smtClean="0">
                <a:solidFill>
                  <a:srgbClr val="000000"/>
                </a:solidFill>
                <a:latin typeface="Cambria" panose="02040503050406030204" pitchFamily="18" charset="0"/>
              </a:rPr>
            </a:br>
            <a:r>
              <a:rPr lang="en-US" altLang="en-US" sz="1900" i="1" dirty="0" smtClean="0">
                <a:solidFill>
                  <a:srgbClr val="000000"/>
                </a:solidFill>
                <a:latin typeface="Consolas" panose="020B0609020204030204" pitchFamily="49" charset="0"/>
              </a:rPr>
              <a:t>   </a:t>
            </a:r>
            <a:r>
              <a:rPr lang="en-US" altLang="en-US" sz="1900" i="1" dirty="0" smtClean="0">
                <a:solidFill>
                  <a:srgbClr val="000000"/>
                </a:solidFill>
                <a:latin typeface="Cambria" panose="02040503050406030204" pitchFamily="18" charset="0"/>
              </a:rPr>
              <a:t>statements</a:t>
            </a:r>
            <a:br>
              <a:rPr lang="en-US" altLang="en-US" sz="1900" i="1" dirty="0" smtClean="0">
                <a:solidFill>
                  <a:srgbClr val="000000"/>
                </a:solidFill>
                <a:latin typeface="Cambria" panose="02040503050406030204" pitchFamily="18" charset="0"/>
              </a:rPr>
            </a:br>
            <a:r>
              <a:rPr lang="en-US" altLang="en-US" sz="1900" dirty="0" smtClean="0">
                <a:solidFill>
                  <a:srgbClr val="000000"/>
                </a:solidFill>
                <a:latin typeface="Consolas" panose="020B0609020204030204" pitchFamily="49" charset="0"/>
              </a:rPr>
              <a:t>}</a:t>
            </a:r>
          </a:p>
        </p:txBody>
      </p:sp>
    </p:spTree>
    <p:extLst>
      <p:ext uri="{BB962C8B-B14F-4D97-AF65-F5344CB8AC3E}">
        <p14:creationId xmlns:p14="http://schemas.microsoft.com/office/powerpoint/2010/main" val="3459231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5.5  </a:t>
            </a:r>
            <a:r>
              <a:rPr lang="en-US" smtClean="0">
                <a:solidFill>
                  <a:srgbClr val="3380E6"/>
                </a:solidFill>
                <a:latin typeface="Arial"/>
              </a:rPr>
              <a:t>Function Definitions (Cont.)</a:t>
            </a:r>
          </a:p>
        </p:txBody>
      </p:sp>
      <p:sp>
        <p:nvSpPr>
          <p:cNvPr id="39939"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The </a:t>
            </a:r>
            <a:r>
              <a:rPr lang="en-US" altLang="en-US" i="1" dirty="0" smtClean="0">
                <a:solidFill>
                  <a:srgbClr val="000000"/>
                </a:solidFill>
                <a:latin typeface="Cambria" panose="02040503050406030204" pitchFamily="18" charset="0"/>
              </a:rPr>
              <a:t>function-name </a:t>
            </a:r>
            <a:r>
              <a:rPr lang="en-US" altLang="en-US" dirty="0" smtClean="0">
                <a:solidFill>
                  <a:srgbClr val="000000"/>
                </a:solidFill>
                <a:latin typeface="Cambria" panose="02040503050406030204" pitchFamily="18" charset="0"/>
              </a:rPr>
              <a:t>is any valid identifier</a:t>
            </a:r>
            <a:r>
              <a:rPr lang="en-US" altLang="en-US" i="1"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The </a:t>
            </a:r>
            <a:r>
              <a:rPr lang="en-US" altLang="en-US" i="1" dirty="0" smtClean="0">
                <a:solidFill>
                  <a:srgbClr val="0000FF"/>
                </a:solidFill>
                <a:latin typeface="Cambria" panose="02040503050406030204" pitchFamily="18" charset="0"/>
              </a:rPr>
              <a:t>return-value-type</a:t>
            </a:r>
            <a:r>
              <a:rPr lang="en-US" altLang="en-US" dirty="0" smtClean="0">
                <a:solidFill>
                  <a:srgbClr val="000000"/>
                </a:solidFill>
                <a:latin typeface="Cambria" panose="02040503050406030204" pitchFamily="18" charset="0"/>
              </a:rPr>
              <a:t> is the data type of the result returned to the caller. </a:t>
            </a:r>
          </a:p>
          <a:p>
            <a:pPr eaLnBrk="1" hangingPunct="1"/>
            <a:r>
              <a:rPr lang="en-US" altLang="en-US" dirty="0" smtClean="0">
                <a:solidFill>
                  <a:srgbClr val="000000"/>
                </a:solidFill>
                <a:latin typeface="Cambria" panose="02040503050406030204" pitchFamily="18" charset="0"/>
              </a:rPr>
              <a:t>The</a:t>
            </a:r>
            <a:r>
              <a:rPr lang="en-US" altLang="en-US" i="1" dirty="0" smtClean="0">
                <a:solidFill>
                  <a:srgbClr val="000000"/>
                </a:solidFill>
                <a:latin typeface="Cambria" panose="02040503050406030204" pitchFamily="18" charset="0"/>
              </a:rPr>
              <a:t> return-value-type </a:t>
            </a:r>
            <a:r>
              <a:rPr lang="en-US" altLang="en-US" dirty="0" smtClean="0">
                <a:solidFill>
                  <a:srgbClr val="000000"/>
                </a:solidFill>
                <a:latin typeface="Consolas" panose="020B0609020204030204" pitchFamily="49" charset="0"/>
              </a:rPr>
              <a:t>void</a:t>
            </a:r>
            <a:r>
              <a:rPr lang="en-US" altLang="en-US" dirty="0" smtClean="0">
                <a:solidFill>
                  <a:srgbClr val="000000"/>
                </a:solidFill>
                <a:latin typeface="Cambria" panose="02040503050406030204" pitchFamily="18" charset="0"/>
              </a:rPr>
              <a:t> indicates that a function does not return a value. </a:t>
            </a:r>
          </a:p>
          <a:p>
            <a:pPr eaLnBrk="1" hangingPunct="1"/>
            <a:r>
              <a:rPr lang="en-US" altLang="en-US" dirty="0" smtClean="0">
                <a:solidFill>
                  <a:srgbClr val="000000"/>
                </a:solidFill>
                <a:latin typeface="Cambria" panose="02040503050406030204" pitchFamily="18" charset="0"/>
              </a:rPr>
              <a:t>Together, the </a:t>
            </a:r>
            <a:r>
              <a:rPr lang="en-US" altLang="en-US" i="1" dirty="0" smtClean="0">
                <a:solidFill>
                  <a:srgbClr val="000000"/>
                </a:solidFill>
                <a:latin typeface="Cambria" panose="02040503050406030204" pitchFamily="18" charset="0"/>
              </a:rPr>
              <a:t>return-value-type, function-name </a:t>
            </a:r>
            <a:r>
              <a:rPr lang="en-US" altLang="en-US" dirty="0" smtClean="0">
                <a:solidFill>
                  <a:srgbClr val="000000"/>
                </a:solidFill>
                <a:latin typeface="Cambria" panose="02040503050406030204" pitchFamily="18" charset="0"/>
              </a:rPr>
              <a:t>and</a:t>
            </a:r>
            <a:r>
              <a:rPr lang="en-US" altLang="en-US" i="1" dirty="0" smtClean="0">
                <a:solidFill>
                  <a:srgbClr val="000000"/>
                </a:solidFill>
                <a:latin typeface="Cambria" panose="02040503050406030204" pitchFamily="18" charset="0"/>
              </a:rPr>
              <a:t> parameter-list </a:t>
            </a:r>
            <a:r>
              <a:rPr lang="en-US" altLang="en-US" dirty="0" smtClean="0">
                <a:solidFill>
                  <a:srgbClr val="000000"/>
                </a:solidFill>
                <a:latin typeface="Cambria" panose="02040503050406030204" pitchFamily="18" charset="0"/>
              </a:rPr>
              <a:t>are sometimes referred to as the function</a:t>
            </a:r>
            <a:r>
              <a:rPr lang="en-US" altLang="en-US" dirty="0" smtClean="0">
                <a:solidFill>
                  <a:srgbClr val="0000FF"/>
                </a:solidFill>
                <a:latin typeface="Cambria" panose="02040503050406030204" pitchFamily="18" charset="0"/>
              </a:rPr>
              <a:t> header</a:t>
            </a:r>
            <a:r>
              <a:rPr lang="en-US" altLang="en-US" dirty="0" smtClean="0">
                <a:solidFill>
                  <a:srgbClr val="000000"/>
                </a:solidFill>
                <a:latin typeface="Cambria" panose="02040503050406030204" pitchFamily="18" charset="0"/>
              </a:rPr>
              <a:t>. </a:t>
            </a:r>
          </a:p>
        </p:txBody>
      </p:sp>
    </p:spTree>
    <p:extLst>
      <p:ext uri="{BB962C8B-B14F-4D97-AF65-F5344CB8AC3E}">
        <p14:creationId xmlns:p14="http://schemas.microsoft.com/office/powerpoint/2010/main" val="3439672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0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7943850" cy="6137977"/>
          </a:xfrm>
          <a:prstGeom prst="rect">
            <a:avLst/>
          </a:prstGeom>
          <a:noFill/>
          <a:ln>
            <a:noFill/>
          </a:ln>
        </p:spPr>
      </p:pic>
    </p:spTree>
    <p:extLst>
      <p:ext uri="{BB962C8B-B14F-4D97-AF65-F5344CB8AC3E}">
        <p14:creationId xmlns:p14="http://schemas.microsoft.com/office/powerpoint/2010/main" val="509455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1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20050" cy="6196855"/>
          </a:xfrm>
          <a:prstGeom prst="rect">
            <a:avLst/>
          </a:prstGeom>
          <a:noFill/>
          <a:ln>
            <a:noFill/>
          </a:ln>
        </p:spPr>
      </p:pic>
    </p:spTree>
    <p:extLst>
      <p:ext uri="{BB962C8B-B14F-4D97-AF65-F5344CB8AC3E}">
        <p14:creationId xmlns:p14="http://schemas.microsoft.com/office/powerpoint/2010/main" val="9033121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5.5  </a:t>
            </a:r>
            <a:r>
              <a:rPr lang="en-US" smtClean="0">
                <a:solidFill>
                  <a:srgbClr val="3380E6"/>
                </a:solidFill>
                <a:latin typeface="Arial"/>
              </a:rPr>
              <a:t>Function Definitions (Cont.)</a:t>
            </a:r>
          </a:p>
        </p:txBody>
      </p:sp>
      <p:sp>
        <p:nvSpPr>
          <p:cNvPr id="41987"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The </a:t>
            </a:r>
            <a:r>
              <a:rPr lang="en-US" altLang="en-US" i="1" dirty="0" smtClean="0">
                <a:solidFill>
                  <a:srgbClr val="0000FF"/>
                </a:solidFill>
                <a:latin typeface="Cambria" panose="02040503050406030204" pitchFamily="18" charset="0"/>
              </a:rPr>
              <a:t>parameter-list</a:t>
            </a:r>
            <a:r>
              <a:rPr lang="en-US" altLang="en-US" dirty="0" smtClean="0">
                <a:solidFill>
                  <a:srgbClr val="000000"/>
                </a:solidFill>
                <a:latin typeface="Cambria" panose="02040503050406030204" pitchFamily="18" charset="0"/>
              </a:rPr>
              <a:t> is a comma-separated list that specifies the parameters received by the function when it’s called. </a:t>
            </a:r>
          </a:p>
          <a:p>
            <a:pPr eaLnBrk="1" hangingPunct="1"/>
            <a:r>
              <a:rPr lang="en-US" altLang="en-US" dirty="0" smtClean="0">
                <a:solidFill>
                  <a:srgbClr val="000000"/>
                </a:solidFill>
                <a:latin typeface="Cambria" panose="02040503050406030204" pitchFamily="18" charset="0"/>
              </a:rPr>
              <a:t>If a function does not receive any values, </a:t>
            </a:r>
            <a:r>
              <a:rPr lang="en-US" altLang="en-US" i="1" dirty="0" smtClean="0">
                <a:solidFill>
                  <a:srgbClr val="000000"/>
                </a:solidFill>
                <a:latin typeface="Cambria" panose="02040503050406030204" pitchFamily="18" charset="0"/>
              </a:rPr>
              <a:t>parameter-list </a:t>
            </a:r>
            <a:r>
              <a:rPr lang="en-US" altLang="en-US" dirty="0" smtClean="0">
                <a:solidFill>
                  <a:srgbClr val="000000"/>
                </a:solidFill>
                <a:latin typeface="Cambria" panose="02040503050406030204" pitchFamily="18" charset="0"/>
              </a:rPr>
              <a:t>is </a:t>
            </a:r>
            <a:r>
              <a:rPr lang="en-US" altLang="en-US" dirty="0" smtClean="0">
                <a:solidFill>
                  <a:srgbClr val="000000"/>
                </a:solidFill>
                <a:latin typeface="Consolas" panose="020B0609020204030204" pitchFamily="49" charset="0"/>
              </a:rPr>
              <a:t>void</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A type must be listed explicitly for each parameter. </a:t>
            </a:r>
          </a:p>
        </p:txBody>
      </p:sp>
    </p:spTree>
    <p:extLst>
      <p:ext uri="{BB962C8B-B14F-4D97-AF65-F5344CB8AC3E}">
        <p14:creationId xmlns:p14="http://schemas.microsoft.com/office/powerpoint/2010/main" val="958782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1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50" cy="6314610"/>
          </a:xfrm>
          <a:prstGeom prst="rect">
            <a:avLst/>
          </a:prstGeom>
          <a:noFill/>
          <a:ln>
            <a:noFill/>
          </a:ln>
        </p:spPr>
      </p:pic>
    </p:spTree>
    <p:extLst>
      <p:ext uri="{BB962C8B-B14F-4D97-AF65-F5344CB8AC3E}">
        <p14:creationId xmlns:p14="http://schemas.microsoft.com/office/powerpoint/2010/main" val="27335560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1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7943850" cy="6137977"/>
          </a:xfrm>
          <a:prstGeom prst="rect">
            <a:avLst/>
          </a:prstGeom>
          <a:noFill/>
          <a:ln>
            <a:noFill/>
          </a:ln>
        </p:spPr>
      </p:pic>
    </p:spTree>
    <p:extLst>
      <p:ext uri="{BB962C8B-B14F-4D97-AF65-F5344CB8AC3E}">
        <p14:creationId xmlns:p14="http://schemas.microsoft.com/office/powerpoint/2010/main" val="9211007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1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50" cy="6314610"/>
          </a:xfrm>
          <a:prstGeom prst="rect">
            <a:avLst/>
          </a:prstGeom>
          <a:noFill/>
          <a:ln>
            <a:noFill/>
          </a:ln>
        </p:spPr>
      </p:pic>
    </p:spTree>
    <p:extLst>
      <p:ext uri="{BB962C8B-B14F-4D97-AF65-F5344CB8AC3E}">
        <p14:creationId xmlns:p14="http://schemas.microsoft.com/office/powerpoint/2010/main" val="36278341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1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20050" cy="6196855"/>
          </a:xfrm>
          <a:prstGeom prst="rect">
            <a:avLst/>
          </a:prstGeom>
          <a:noFill/>
          <a:ln>
            <a:noFill/>
          </a:ln>
        </p:spPr>
      </p:pic>
    </p:spTree>
    <p:extLst>
      <p:ext uri="{BB962C8B-B14F-4D97-AF65-F5344CB8AC3E}">
        <p14:creationId xmlns:p14="http://schemas.microsoft.com/office/powerpoint/2010/main" val="31460750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5.5  </a:t>
            </a:r>
            <a:r>
              <a:rPr lang="en-US" smtClean="0">
                <a:solidFill>
                  <a:srgbClr val="3380E6"/>
                </a:solidFill>
                <a:latin typeface="Arial"/>
              </a:rPr>
              <a:t>Function Definitions (Cont.)</a:t>
            </a:r>
          </a:p>
        </p:txBody>
      </p:sp>
      <p:sp>
        <p:nvSpPr>
          <p:cNvPr id="47107"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The </a:t>
            </a:r>
            <a:r>
              <a:rPr lang="en-US" altLang="en-US" i="1" dirty="0" smtClean="0">
                <a:solidFill>
                  <a:srgbClr val="000000"/>
                </a:solidFill>
                <a:latin typeface="Cambria" panose="02040503050406030204" pitchFamily="18" charset="0"/>
              </a:rPr>
              <a:t>definitions </a:t>
            </a:r>
            <a:r>
              <a:rPr lang="en-US" altLang="en-US" dirty="0" smtClean="0">
                <a:solidFill>
                  <a:srgbClr val="000000"/>
                </a:solidFill>
                <a:latin typeface="Cambria" panose="02040503050406030204" pitchFamily="18" charset="0"/>
              </a:rPr>
              <a:t>and</a:t>
            </a:r>
            <a:r>
              <a:rPr lang="en-US" altLang="en-US" i="1" dirty="0" smtClean="0">
                <a:solidFill>
                  <a:srgbClr val="000000"/>
                </a:solidFill>
                <a:latin typeface="Cambria" panose="02040503050406030204" pitchFamily="18" charset="0"/>
              </a:rPr>
              <a:t> statements </a:t>
            </a:r>
            <a:r>
              <a:rPr lang="en-US" altLang="en-US" dirty="0" smtClean="0">
                <a:solidFill>
                  <a:srgbClr val="000000"/>
                </a:solidFill>
                <a:latin typeface="Cambria" panose="02040503050406030204" pitchFamily="18" charset="0"/>
              </a:rPr>
              <a:t>within braces form the </a:t>
            </a:r>
            <a:r>
              <a:rPr lang="en-US" altLang="en-US" dirty="0" smtClean="0">
                <a:solidFill>
                  <a:srgbClr val="0000FF"/>
                </a:solidFill>
                <a:latin typeface="Cambria" panose="02040503050406030204" pitchFamily="18" charset="0"/>
              </a:rPr>
              <a:t>function body</a:t>
            </a:r>
            <a:r>
              <a:rPr lang="en-US" altLang="en-US" dirty="0" smtClean="0">
                <a:solidFill>
                  <a:srgbClr val="000000"/>
                </a:solidFill>
                <a:latin typeface="Cambria" panose="02040503050406030204" pitchFamily="18" charset="0"/>
              </a:rPr>
              <a:t>,  which is also referred to as a </a:t>
            </a:r>
            <a:r>
              <a:rPr lang="en-US" altLang="en-US" dirty="0" smtClean="0">
                <a:solidFill>
                  <a:srgbClr val="0000FF"/>
                </a:solidFill>
                <a:latin typeface="Cambria" panose="02040503050406030204" pitchFamily="18" charset="0"/>
              </a:rPr>
              <a:t>block</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Variables can be declared in any block, and blocks can be nested. </a:t>
            </a:r>
          </a:p>
        </p:txBody>
      </p:sp>
    </p:spTree>
    <p:extLst>
      <p:ext uri="{BB962C8B-B14F-4D97-AF65-F5344CB8AC3E}">
        <p14:creationId xmlns:p14="http://schemas.microsoft.com/office/powerpoint/2010/main" val="26782700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2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7943850" cy="6137977"/>
          </a:xfrm>
          <a:prstGeom prst="rect">
            <a:avLst/>
          </a:prstGeom>
          <a:noFill/>
          <a:ln>
            <a:noFill/>
          </a:ln>
        </p:spPr>
      </p:pic>
    </p:spTree>
    <p:extLst>
      <p:ext uri="{BB962C8B-B14F-4D97-AF65-F5344CB8AC3E}">
        <p14:creationId xmlns:p14="http://schemas.microsoft.com/office/powerpoint/2010/main" val="9441281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2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6414207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2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7867650" cy="6079100"/>
          </a:xfrm>
          <a:prstGeom prst="rect">
            <a:avLst/>
          </a:prstGeom>
          <a:noFill/>
          <a:ln>
            <a:noFill/>
          </a:ln>
        </p:spPr>
      </p:pic>
    </p:spTree>
    <p:extLst>
      <p:ext uri="{BB962C8B-B14F-4D97-AF65-F5344CB8AC3E}">
        <p14:creationId xmlns:p14="http://schemas.microsoft.com/office/powerpoint/2010/main" val="91347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5.1  </a:t>
            </a:r>
            <a:r>
              <a:rPr lang="en-US" smtClean="0">
                <a:solidFill>
                  <a:srgbClr val="3380E6"/>
                </a:solidFill>
                <a:latin typeface="Arial"/>
              </a:rPr>
              <a:t>Introduction</a:t>
            </a:r>
          </a:p>
        </p:txBody>
      </p:sp>
      <p:sp>
        <p:nvSpPr>
          <p:cNvPr id="13315" name="Text Placeholder 2"/>
          <p:cNvSpPr>
            <a:spLocks noGrp="1"/>
          </p:cNvSpPr>
          <p:nvPr>
            <p:ph type="body" idx="1"/>
          </p:nvPr>
        </p:nvSpPr>
        <p:spPr/>
        <p:txBody>
          <a:bodyPr>
            <a:normAutofit fontScale="92500" lnSpcReduction="20000"/>
          </a:bodyPr>
          <a:lstStyle/>
          <a:p>
            <a:pPr eaLnBrk="1" hangingPunct="1">
              <a:lnSpc>
                <a:spcPct val="90000"/>
              </a:lnSpc>
            </a:pPr>
            <a:r>
              <a:rPr lang="en-US" altLang="en-US" dirty="0" smtClean="0">
                <a:solidFill>
                  <a:srgbClr val="000000"/>
                </a:solidFill>
                <a:latin typeface="Cambria" panose="02040503050406030204" pitchFamily="18" charset="0"/>
              </a:rPr>
              <a:t>Most computer programs that solve real-world problems are much larger than the programs presented in the first few chapters. </a:t>
            </a:r>
          </a:p>
          <a:p>
            <a:pPr eaLnBrk="1" hangingPunct="1">
              <a:lnSpc>
                <a:spcPct val="90000"/>
              </a:lnSpc>
            </a:pPr>
            <a:r>
              <a:rPr lang="en-US" altLang="en-US" dirty="0" smtClean="0">
                <a:solidFill>
                  <a:srgbClr val="000000"/>
                </a:solidFill>
                <a:latin typeface="Cambria" panose="02040503050406030204" pitchFamily="18" charset="0"/>
              </a:rPr>
              <a:t>Experience has shown that the best way to develop and maintain a large program is to construct it from smaller pieces, each of which is more manageable than the original program. </a:t>
            </a:r>
          </a:p>
          <a:p>
            <a:pPr eaLnBrk="1" hangingPunct="1">
              <a:lnSpc>
                <a:spcPct val="90000"/>
              </a:lnSpc>
            </a:pPr>
            <a:r>
              <a:rPr lang="en-US" altLang="en-US" dirty="0" smtClean="0">
                <a:solidFill>
                  <a:srgbClr val="000000"/>
                </a:solidFill>
                <a:latin typeface="Cambria" panose="02040503050406030204" pitchFamily="18" charset="0"/>
              </a:rPr>
              <a:t>This technique is called </a:t>
            </a:r>
            <a:r>
              <a:rPr lang="en-US" altLang="en-US" dirty="0" smtClean="0">
                <a:solidFill>
                  <a:srgbClr val="0000FF"/>
                </a:solidFill>
                <a:latin typeface="Cambria" panose="02040503050406030204" pitchFamily="18" charset="0"/>
              </a:rPr>
              <a:t>divide and conquer</a:t>
            </a:r>
            <a:r>
              <a:rPr lang="en-US" altLang="en-US" dirty="0" smtClean="0">
                <a:solidFill>
                  <a:srgbClr val="000000"/>
                </a:solidFill>
                <a:latin typeface="Cambria" panose="02040503050406030204" pitchFamily="18" charset="0"/>
              </a:rPr>
              <a:t>. </a:t>
            </a:r>
          </a:p>
          <a:p>
            <a:pPr eaLnBrk="1" hangingPunct="1">
              <a:lnSpc>
                <a:spcPct val="90000"/>
              </a:lnSpc>
            </a:pPr>
            <a:r>
              <a:rPr lang="en-US" altLang="en-US" dirty="0" smtClean="0">
                <a:solidFill>
                  <a:srgbClr val="000000"/>
                </a:solidFill>
                <a:latin typeface="Cambria" panose="02040503050406030204" pitchFamily="18" charset="0"/>
              </a:rPr>
              <a:t>This chapter describes some key features of the C language that facilitate the design, implementation, operation and maintenance of large programs.</a:t>
            </a:r>
          </a:p>
        </p:txBody>
      </p:sp>
    </p:spTree>
    <p:extLst>
      <p:ext uri="{BB962C8B-B14F-4D97-AF65-F5344CB8AC3E}">
        <p14:creationId xmlns:p14="http://schemas.microsoft.com/office/powerpoint/2010/main" val="32629859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2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1"/>
            <a:ext cx="8096249" cy="6255732"/>
          </a:xfrm>
          <a:prstGeom prst="rect">
            <a:avLst/>
          </a:prstGeom>
          <a:noFill/>
          <a:ln>
            <a:noFill/>
          </a:ln>
        </p:spPr>
      </p:pic>
    </p:spTree>
    <p:extLst>
      <p:ext uri="{BB962C8B-B14F-4D97-AF65-F5344CB8AC3E}">
        <p14:creationId xmlns:p14="http://schemas.microsoft.com/office/powerpoint/2010/main" val="5033486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2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248650" cy="6373487"/>
          </a:xfrm>
          <a:prstGeom prst="rect">
            <a:avLst/>
          </a:prstGeom>
          <a:noFill/>
          <a:ln>
            <a:noFill/>
          </a:ln>
        </p:spPr>
      </p:pic>
    </p:spTree>
    <p:extLst>
      <p:ext uri="{BB962C8B-B14F-4D97-AF65-F5344CB8AC3E}">
        <p14:creationId xmlns:p14="http://schemas.microsoft.com/office/powerpoint/2010/main" val="11066943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2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50" cy="6314610"/>
          </a:xfrm>
          <a:prstGeom prst="rect">
            <a:avLst/>
          </a:prstGeom>
          <a:noFill/>
          <a:ln>
            <a:noFill/>
          </a:ln>
        </p:spPr>
      </p:pic>
    </p:spTree>
    <p:extLst>
      <p:ext uri="{BB962C8B-B14F-4D97-AF65-F5344CB8AC3E}">
        <p14:creationId xmlns:p14="http://schemas.microsoft.com/office/powerpoint/2010/main" val="12994354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5.5  </a:t>
            </a:r>
            <a:r>
              <a:rPr lang="en-US" smtClean="0">
                <a:solidFill>
                  <a:srgbClr val="3380E6"/>
                </a:solidFill>
                <a:latin typeface="Arial"/>
              </a:rPr>
              <a:t>Function Definitions (Cont.)</a:t>
            </a:r>
          </a:p>
        </p:txBody>
      </p:sp>
      <p:sp>
        <p:nvSpPr>
          <p:cNvPr id="54275" name="Text Placeholder 2"/>
          <p:cNvSpPr>
            <a:spLocks noGrp="1"/>
          </p:cNvSpPr>
          <p:nvPr>
            <p:ph type="body" idx="1"/>
          </p:nvPr>
        </p:nvSpPr>
        <p:spPr/>
        <p:txBody>
          <a:bodyPr>
            <a:normAutofit fontScale="85000" lnSpcReduction="10000"/>
          </a:bodyPr>
          <a:lstStyle/>
          <a:p>
            <a:pPr eaLnBrk="1" hangingPunct="1"/>
            <a:r>
              <a:rPr lang="en-US" altLang="en-US" dirty="0" smtClean="0">
                <a:solidFill>
                  <a:srgbClr val="000000"/>
                </a:solidFill>
                <a:latin typeface="Cambria" panose="02040503050406030204" pitchFamily="18" charset="0"/>
              </a:rPr>
              <a:t>There are three ways to return control from a called function to the point at which a function was invoked. </a:t>
            </a:r>
          </a:p>
          <a:p>
            <a:pPr eaLnBrk="1" hangingPunct="1"/>
            <a:r>
              <a:rPr lang="en-US" altLang="en-US" dirty="0" smtClean="0">
                <a:solidFill>
                  <a:srgbClr val="000000"/>
                </a:solidFill>
                <a:latin typeface="Cambria" panose="02040503050406030204" pitchFamily="18" charset="0"/>
              </a:rPr>
              <a:t>If the function does </a:t>
            </a:r>
            <a:r>
              <a:rPr lang="en-US" altLang="en-US" i="1" dirty="0" smtClean="0">
                <a:solidFill>
                  <a:srgbClr val="000000"/>
                </a:solidFill>
                <a:latin typeface="Cambria" panose="02040503050406030204" pitchFamily="18" charset="0"/>
              </a:rPr>
              <a:t>not</a:t>
            </a:r>
            <a:r>
              <a:rPr lang="en-US" altLang="en-US" dirty="0" smtClean="0">
                <a:solidFill>
                  <a:srgbClr val="000000"/>
                </a:solidFill>
                <a:latin typeface="Cambria" panose="02040503050406030204" pitchFamily="18" charset="0"/>
              </a:rPr>
              <a:t> return a result, control is returned simply when the function-ending right brace is reached, or by executing the statement</a:t>
            </a:r>
          </a:p>
          <a:p>
            <a:pPr lvl="2" eaLnBrk="1" hangingPunct="1">
              <a:buFont typeface="Wingdings 2" panose="05020102010507070707" pitchFamily="18" charset="2"/>
              <a:buNone/>
            </a:pPr>
            <a:r>
              <a:rPr lang="en-US" altLang="en-US" dirty="0" smtClean="0">
                <a:solidFill>
                  <a:srgbClr val="0000FF"/>
                </a:solidFill>
                <a:latin typeface="Consolas" panose="020B0609020204030204" pitchFamily="49" charset="0"/>
              </a:rPr>
              <a:t>return</a:t>
            </a:r>
            <a:r>
              <a:rPr lang="en-US" altLang="en-US" dirty="0" smtClean="0">
                <a:solidFill>
                  <a:srgbClr val="000000"/>
                </a:solidFill>
                <a:latin typeface="Consolas" panose="020B0609020204030204" pitchFamily="49" charset="0"/>
              </a:rPr>
              <a:t>;</a:t>
            </a:r>
          </a:p>
          <a:p>
            <a:pPr eaLnBrk="1" hangingPunct="1"/>
            <a:r>
              <a:rPr lang="en-US" altLang="en-US" dirty="0" smtClean="0">
                <a:solidFill>
                  <a:srgbClr val="000000"/>
                </a:solidFill>
                <a:latin typeface="Cambria" panose="02040503050406030204" pitchFamily="18" charset="0"/>
              </a:rPr>
              <a:t>If the function </a:t>
            </a:r>
            <a:r>
              <a:rPr lang="en-US" altLang="en-US" i="1" dirty="0" smtClean="0">
                <a:solidFill>
                  <a:srgbClr val="000000"/>
                </a:solidFill>
                <a:latin typeface="Cambria" panose="02040503050406030204" pitchFamily="18" charset="0"/>
              </a:rPr>
              <a:t>does</a:t>
            </a:r>
            <a:r>
              <a:rPr lang="en-US" altLang="en-US" dirty="0" smtClean="0">
                <a:solidFill>
                  <a:srgbClr val="000000"/>
                </a:solidFill>
                <a:latin typeface="Cambria" panose="02040503050406030204" pitchFamily="18" charset="0"/>
              </a:rPr>
              <a:t> return a result, the statement </a:t>
            </a:r>
          </a:p>
          <a:p>
            <a:pPr lvl="2" eaLnBrk="1" hangingPunct="1">
              <a:buFont typeface="Wingdings 2" panose="05020102010507070707" pitchFamily="18" charset="2"/>
              <a:buNone/>
            </a:pPr>
            <a:r>
              <a:rPr lang="en-US" altLang="en-US" dirty="0" smtClean="0">
                <a:solidFill>
                  <a:srgbClr val="0000FF"/>
                </a:solidFill>
                <a:latin typeface="Consolas" panose="020B0609020204030204" pitchFamily="49" charset="0"/>
              </a:rPr>
              <a:t>return</a:t>
            </a:r>
            <a:r>
              <a:rPr lang="en-US" altLang="en-US" dirty="0" smtClean="0">
                <a:solidFill>
                  <a:srgbClr val="000000"/>
                </a:solidFill>
                <a:latin typeface="Consolas" panose="020B0609020204030204" pitchFamily="49" charset="0"/>
              </a:rPr>
              <a:t> </a:t>
            </a:r>
            <a:r>
              <a:rPr lang="en-US" altLang="en-US" i="1" dirty="0" smtClean="0">
                <a:solidFill>
                  <a:srgbClr val="000000"/>
                </a:solidFill>
                <a:latin typeface="Cambria" panose="02040503050406030204" pitchFamily="18" charset="0"/>
              </a:rPr>
              <a:t>expression</a:t>
            </a:r>
            <a:r>
              <a:rPr lang="en-US" altLang="en-US" i="1" dirty="0" smtClean="0">
                <a:solidFill>
                  <a:srgbClr val="000000"/>
                </a:solidFill>
                <a:latin typeface="Consolas" panose="020B0609020204030204" pitchFamily="49" charset="0"/>
              </a:rPr>
              <a:t>;</a:t>
            </a:r>
          </a:p>
          <a:p>
            <a:pPr eaLnBrk="1" hangingPunct="1"/>
            <a:r>
              <a:rPr lang="en-US" altLang="en-US" dirty="0" smtClean="0">
                <a:solidFill>
                  <a:srgbClr val="000000"/>
                </a:solidFill>
                <a:latin typeface="Cambria" panose="02040503050406030204" pitchFamily="18" charset="0"/>
              </a:rPr>
              <a:t>returns the value of</a:t>
            </a:r>
            <a:r>
              <a:rPr lang="en-US" altLang="en-US" i="1" dirty="0" smtClean="0">
                <a:solidFill>
                  <a:srgbClr val="000000"/>
                </a:solidFill>
                <a:latin typeface="Cambria" panose="02040503050406030204" pitchFamily="18" charset="0"/>
              </a:rPr>
              <a:t> expression </a:t>
            </a:r>
            <a:r>
              <a:rPr lang="en-US" altLang="en-US" dirty="0" smtClean="0">
                <a:solidFill>
                  <a:srgbClr val="000000"/>
                </a:solidFill>
                <a:latin typeface="Cambria" panose="02040503050406030204" pitchFamily="18" charset="0"/>
              </a:rPr>
              <a:t>to the caller</a:t>
            </a:r>
            <a:r>
              <a:rPr lang="en-US" altLang="en-US" i="1" dirty="0" smtClean="0">
                <a:solidFill>
                  <a:srgbClr val="000000"/>
                </a:solidFill>
                <a:latin typeface="Cambria" panose="02040503050406030204" pitchFamily="18" charset="0"/>
              </a:rPr>
              <a:t>. </a:t>
            </a:r>
          </a:p>
        </p:txBody>
      </p:sp>
    </p:spTree>
    <p:extLst>
      <p:ext uri="{BB962C8B-B14F-4D97-AF65-F5344CB8AC3E}">
        <p14:creationId xmlns:p14="http://schemas.microsoft.com/office/powerpoint/2010/main" val="26925809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5.5  </a:t>
            </a:r>
            <a:r>
              <a:rPr lang="en-US" smtClean="0">
                <a:solidFill>
                  <a:srgbClr val="3380E6"/>
                </a:solidFill>
                <a:latin typeface="Arial"/>
              </a:rPr>
              <a:t>Function Definitions (Cont.)</a:t>
            </a:r>
          </a:p>
        </p:txBody>
      </p:sp>
      <p:sp>
        <p:nvSpPr>
          <p:cNvPr id="59395" name="Text Placeholder 2"/>
          <p:cNvSpPr>
            <a:spLocks noGrp="1"/>
          </p:cNvSpPr>
          <p:nvPr>
            <p:ph type="body" idx="1"/>
          </p:nvPr>
        </p:nvSpPr>
        <p:spPr/>
        <p:txBody>
          <a:bodyPr>
            <a:normAutofit lnSpcReduction="10000"/>
          </a:bodyPr>
          <a:lstStyle/>
          <a:p>
            <a:pPr marL="109537" indent="0" eaLnBrk="1" hangingPunct="1">
              <a:buFont typeface="Wingdings 3" panose="05040102010807070707" pitchFamily="18" charset="2"/>
              <a:buNone/>
              <a:defRPr/>
            </a:pPr>
            <a:r>
              <a:rPr lang="en-US" sz="2400" b="1" i="1" dirty="0" smtClean="0">
                <a:solidFill>
                  <a:srgbClr val="000000"/>
                </a:solidFill>
                <a:latin typeface="Consolas" panose="020B0609020204030204" pitchFamily="49" charset="0"/>
              </a:rPr>
              <a:t>main</a:t>
            </a:r>
            <a:r>
              <a:rPr lang="en-US" b="1" i="1" dirty="0" smtClean="0">
                <a:solidFill>
                  <a:srgbClr val="000000"/>
                </a:solidFill>
                <a:latin typeface="Cambria" panose="02040503050406030204" pitchFamily="18" charset="0"/>
              </a:rPr>
              <a:t>’s </a:t>
            </a:r>
            <a:r>
              <a:rPr lang="en-US" sz="2400" b="1" i="1" dirty="0" smtClean="0">
                <a:solidFill>
                  <a:srgbClr val="000000"/>
                </a:solidFill>
                <a:latin typeface="Cambria" panose="02040503050406030204" pitchFamily="18" charset="0"/>
              </a:rPr>
              <a:t>Return Type </a:t>
            </a:r>
          </a:p>
          <a:p>
            <a:pPr eaLnBrk="1" hangingPunct="1">
              <a:defRPr/>
            </a:pPr>
            <a:r>
              <a:rPr lang="en-US" sz="2400" dirty="0" smtClean="0">
                <a:solidFill>
                  <a:srgbClr val="000000"/>
                </a:solidFill>
                <a:latin typeface="Cambria" panose="02040503050406030204" pitchFamily="18" charset="0"/>
              </a:rPr>
              <a:t>Notice that </a:t>
            </a:r>
            <a:r>
              <a:rPr lang="en-US" sz="2000" dirty="0" smtClean="0">
                <a:solidFill>
                  <a:srgbClr val="000000"/>
                </a:solidFill>
                <a:latin typeface="Consolas" panose="020B0609020204030204" pitchFamily="49" charset="0"/>
              </a:rPr>
              <a:t>main</a:t>
            </a:r>
            <a:r>
              <a:rPr lang="en-US" sz="2400" dirty="0" smtClean="0">
                <a:solidFill>
                  <a:srgbClr val="000000"/>
                </a:solidFill>
                <a:latin typeface="Cambria" panose="02040503050406030204" pitchFamily="18" charset="0"/>
              </a:rPr>
              <a:t> has an </a:t>
            </a:r>
            <a:r>
              <a:rPr lang="en-US" sz="2000" dirty="0" err="1" smtClean="0">
                <a:solidFill>
                  <a:srgbClr val="000000"/>
                </a:solidFill>
                <a:latin typeface="Consolas" panose="020B0609020204030204" pitchFamily="49" charset="0"/>
              </a:rPr>
              <a:t>int</a:t>
            </a:r>
            <a:r>
              <a:rPr lang="en-US" sz="2400" dirty="0" smtClean="0">
                <a:solidFill>
                  <a:srgbClr val="000000"/>
                </a:solidFill>
                <a:latin typeface="Cambria" panose="02040503050406030204" pitchFamily="18" charset="0"/>
              </a:rPr>
              <a:t> return type. </a:t>
            </a:r>
          </a:p>
          <a:p>
            <a:pPr eaLnBrk="1" hangingPunct="1">
              <a:defRPr/>
            </a:pPr>
            <a:r>
              <a:rPr lang="en-US" sz="2400" dirty="0" smtClean="0">
                <a:solidFill>
                  <a:srgbClr val="000000"/>
                </a:solidFill>
                <a:latin typeface="Cambria" panose="02040503050406030204" pitchFamily="18" charset="0"/>
              </a:rPr>
              <a:t>The return value of </a:t>
            </a:r>
            <a:r>
              <a:rPr lang="en-US" sz="2000" dirty="0" smtClean="0">
                <a:solidFill>
                  <a:srgbClr val="000000"/>
                </a:solidFill>
                <a:latin typeface="Consolas" panose="020B0609020204030204" pitchFamily="49" charset="0"/>
              </a:rPr>
              <a:t>main</a:t>
            </a:r>
            <a:r>
              <a:rPr lang="en-US" sz="2000" dirty="0" smtClean="0">
                <a:solidFill>
                  <a:srgbClr val="000000"/>
                </a:solidFill>
                <a:latin typeface="Cambria" panose="02040503050406030204" pitchFamily="18" charset="0"/>
              </a:rPr>
              <a:t> </a:t>
            </a:r>
            <a:r>
              <a:rPr lang="en-US" sz="2400" dirty="0" smtClean="0">
                <a:solidFill>
                  <a:srgbClr val="000000"/>
                </a:solidFill>
                <a:latin typeface="Cambria" panose="02040503050406030204" pitchFamily="18" charset="0"/>
              </a:rPr>
              <a:t>is used to indicate whether the program executed correctly. </a:t>
            </a:r>
          </a:p>
          <a:p>
            <a:pPr eaLnBrk="1" hangingPunct="1">
              <a:defRPr/>
            </a:pPr>
            <a:r>
              <a:rPr lang="en-US" sz="2400" dirty="0" smtClean="0">
                <a:solidFill>
                  <a:srgbClr val="000000"/>
                </a:solidFill>
                <a:latin typeface="Cambria" panose="02040503050406030204" pitchFamily="18" charset="0"/>
              </a:rPr>
              <a:t>In earlier versions of C, we’d explicitly place</a:t>
            </a:r>
          </a:p>
          <a:p>
            <a:pPr marL="109537" indent="0" eaLnBrk="1" hangingPunct="1">
              <a:buFont typeface="Wingdings 3" panose="05040102010807070707" pitchFamily="18" charset="2"/>
              <a:buNone/>
              <a:defRPr/>
            </a:pPr>
            <a:r>
              <a:rPr lang="en-US" sz="2400" dirty="0" smtClean="0">
                <a:solidFill>
                  <a:srgbClr val="000000"/>
                </a:solidFill>
                <a:latin typeface="Cambria" panose="02040503050406030204" pitchFamily="18" charset="0"/>
              </a:rPr>
              <a:t>	</a:t>
            </a:r>
            <a:r>
              <a:rPr lang="en-US" sz="2000" dirty="0" smtClean="0">
                <a:solidFill>
                  <a:srgbClr val="0070C0"/>
                </a:solidFill>
                <a:latin typeface="Consolas" panose="020B0609020204030204" pitchFamily="49" charset="0"/>
              </a:rPr>
              <a:t>return</a:t>
            </a:r>
            <a:r>
              <a:rPr lang="en-US" sz="2000" dirty="0" smtClean="0">
                <a:solidFill>
                  <a:srgbClr val="000000"/>
                </a:solidFill>
                <a:latin typeface="Consolas" panose="020B0609020204030204" pitchFamily="49" charset="0"/>
              </a:rPr>
              <a:t> </a:t>
            </a:r>
            <a:r>
              <a:rPr lang="en-US" sz="2000" dirty="0" smtClean="0">
                <a:solidFill>
                  <a:srgbClr val="00B0F0"/>
                </a:solidFill>
                <a:latin typeface="Consolas" panose="020B0609020204030204" pitchFamily="49" charset="0"/>
              </a:rPr>
              <a:t>0</a:t>
            </a:r>
            <a:r>
              <a:rPr lang="en-US" sz="2000" dirty="0" smtClean="0">
                <a:solidFill>
                  <a:srgbClr val="000000"/>
                </a:solidFill>
                <a:latin typeface="Consolas" panose="020B0609020204030204" pitchFamily="49" charset="0"/>
              </a:rPr>
              <a:t>;</a:t>
            </a:r>
          </a:p>
          <a:p>
            <a:pPr eaLnBrk="1" hangingPunct="1">
              <a:defRPr/>
            </a:pPr>
            <a:r>
              <a:rPr lang="en-US" sz="2400" dirty="0" smtClean="0">
                <a:solidFill>
                  <a:srgbClr val="000000"/>
                </a:solidFill>
                <a:latin typeface="Cambria" panose="02040503050406030204" pitchFamily="18" charset="0"/>
              </a:rPr>
              <a:t>at the end of </a:t>
            </a:r>
            <a:r>
              <a:rPr lang="en-US" sz="2000" dirty="0" smtClean="0">
                <a:solidFill>
                  <a:srgbClr val="000000"/>
                </a:solidFill>
                <a:latin typeface="Consolas" panose="020B0609020204030204" pitchFamily="49" charset="0"/>
              </a:rPr>
              <a:t>main</a:t>
            </a:r>
            <a:r>
              <a:rPr lang="en-US" sz="2400" dirty="0" smtClean="0">
                <a:solidFill>
                  <a:srgbClr val="000000"/>
                </a:solidFill>
                <a:latin typeface="Cambria" panose="02040503050406030204" pitchFamily="18" charset="0"/>
              </a:rPr>
              <a:t>—</a:t>
            </a:r>
            <a:r>
              <a:rPr lang="en-US" sz="2000" dirty="0" smtClean="0">
                <a:solidFill>
                  <a:srgbClr val="000000"/>
                </a:solidFill>
                <a:latin typeface="Consolas" panose="020B0609020204030204" pitchFamily="49" charset="0"/>
              </a:rPr>
              <a:t>0</a:t>
            </a:r>
            <a:r>
              <a:rPr lang="en-US" sz="2400" dirty="0" smtClean="0">
                <a:solidFill>
                  <a:srgbClr val="000000"/>
                </a:solidFill>
                <a:latin typeface="Cambria" panose="02040503050406030204" pitchFamily="18" charset="0"/>
              </a:rPr>
              <a:t> indicates that a program ran successfully. </a:t>
            </a:r>
          </a:p>
          <a:p>
            <a:pPr eaLnBrk="1" hangingPunct="1">
              <a:defRPr/>
            </a:pPr>
            <a:r>
              <a:rPr lang="en-US" sz="2400" dirty="0" smtClean="0">
                <a:solidFill>
                  <a:srgbClr val="000000"/>
                </a:solidFill>
                <a:latin typeface="Cambria" panose="02040503050406030204" pitchFamily="18" charset="0"/>
              </a:rPr>
              <a:t>The C standard indicates that main implicitly returns 0 if you to omit the preceding statement—as we’ve done throughout this book. </a:t>
            </a:r>
          </a:p>
        </p:txBody>
      </p:sp>
    </p:spTree>
    <p:extLst>
      <p:ext uri="{BB962C8B-B14F-4D97-AF65-F5344CB8AC3E}">
        <p14:creationId xmlns:p14="http://schemas.microsoft.com/office/powerpoint/2010/main" val="32632732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5.5  </a:t>
            </a:r>
            <a:r>
              <a:rPr lang="en-US" smtClean="0">
                <a:solidFill>
                  <a:srgbClr val="3380E6"/>
                </a:solidFill>
                <a:latin typeface="Arial"/>
              </a:rPr>
              <a:t>Function Definitions (Cont.)</a:t>
            </a:r>
          </a:p>
        </p:txBody>
      </p:sp>
      <p:sp>
        <p:nvSpPr>
          <p:cNvPr id="56323" name="Text Placeholder 2"/>
          <p:cNvSpPr>
            <a:spLocks noGrp="1"/>
          </p:cNvSpPr>
          <p:nvPr>
            <p:ph type="body" idx="1"/>
          </p:nvPr>
        </p:nvSpPr>
        <p:spPr/>
        <p:txBody>
          <a:bodyPr/>
          <a:lstStyle/>
          <a:p>
            <a:pPr eaLnBrk="1" hangingPunct="1"/>
            <a:r>
              <a:rPr lang="en-US" altLang="en-US" sz="2400" dirty="0" smtClean="0">
                <a:solidFill>
                  <a:srgbClr val="000000"/>
                </a:solidFill>
                <a:latin typeface="Cambria" panose="02040503050406030204" pitchFamily="18" charset="0"/>
              </a:rPr>
              <a:t>You can explicitly return non-zero values from main to indicate that a problem occurred during your program’s execution. </a:t>
            </a:r>
          </a:p>
          <a:p>
            <a:pPr eaLnBrk="1" hangingPunct="1"/>
            <a:r>
              <a:rPr lang="en-US" altLang="en-US" sz="2400" dirty="0" smtClean="0">
                <a:solidFill>
                  <a:srgbClr val="000000"/>
                </a:solidFill>
                <a:latin typeface="Cambria" panose="02040503050406030204" pitchFamily="18" charset="0"/>
              </a:rPr>
              <a:t>For information on how to report a program failure, see the documentation for your particular operating-system environment.</a:t>
            </a:r>
          </a:p>
        </p:txBody>
      </p:sp>
    </p:spTree>
    <p:extLst>
      <p:ext uri="{BB962C8B-B14F-4D97-AF65-F5344CB8AC3E}">
        <p14:creationId xmlns:p14="http://schemas.microsoft.com/office/powerpoint/2010/main" val="31799271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5.5  </a:t>
            </a:r>
            <a:r>
              <a:rPr lang="en-US" smtClean="0">
                <a:solidFill>
                  <a:srgbClr val="3380E6"/>
                </a:solidFill>
                <a:latin typeface="Arial"/>
              </a:rPr>
              <a:t>Function Definitions (Cont.)</a:t>
            </a:r>
          </a:p>
        </p:txBody>
      </p:sp>
      <p:sp>
        <p:nvSpPr>
          <p:cNvPr id="60419" name="Text Placeholder 2"/>
          <p:cNvSpPr>
            <a:spLocks noGrp="1"/>
          </p:cNvSpPr>
          <p:nvPr>
            <p:ph type="body" idx="1"/>
          </p:nvPr>
        </p:nvSpPr>
        <p:spPr/>
        <p:txBody>
          <a:bodyPr>
            <a:normAutofit lnSpcReduction="10000"/>
          </a:bodyPr>
          <a:lstStyle/>
          <a:p>
            <a:pPr marL="109537" indent="0" eaLnBrk="1" hangingPunct="1">
              <a:buFont typeface="Wingdings 3" panose="05040102010807070707" pitchFamily="18" charset="2"/>
              <a:buNone/>
              <a:defRPr/>
            </a:pPr>
            <a:r>
              <a:rPr lang="en-US" b="1" i="1" dirty="0" smtClean="0">
                <a:solidFill>
                  <a:srgbClr val="000000"/>
                </a:solidFill>
                <a:latin typeface="Cambria" panose="02040503050406030204" pitchFamily="18" charset="0"/>
              </a:rPr>
              <a:t>Function </a:t>
            </a:r>
            <a:r>
              <a:rPr lang="en-US" sz="2400" b="1" i="1" dirty="0" smtClean="0">
                <a:solidFill>
                  <a:srgbClr val="000000"/>
                </a:solidFill>
                <a:latin typeface="Consolas" panose="020B0609020204030204" pitchFamily="49" charset="0"/>
              </a:rPr>
              <a:t>maximum</a:t>
            </a:r>
            <a:endParaRPr lang="en-US" b="1" i="1" dirty="0" smtClean="0">
              <a:solidFill>
                <a:srgbClr val="000000"/>
              </a:solidFill>
              <a:latin typeface="Consolas" panose="020B0609020204030204" pitchFamily="49" charset="0"/>
            </a:endParaRPr>
          </a:p>
          <a:p>
            <a:pPr eaLnBrk="1" hangingPunct="1">
              <a:defRPr/>
            </a:pPr>
            <a:r>
              <a:rPr lang="en-US" dirty="0" smtClean="0">
                <a:solidFill>
                  <a:srgbClr val="000000"/>
                </a:solidFill>
                <a:latin typeface="Cambria" panose="02040503050406030204" pitchFamily="18" charset="0"/>
              </a:rPr>
              <a:t>Our second example uses a programmer-defined function </a:t>
            </a:r>
            <a:r>
              <a:rPr lang="en-US" dirty="0" smtClean="0">
                <a:solidFill>
                  <a:srgbClr val="000000"/>
                </a:solidFill>
                <a:latin typeface="Consolas" panose="020B0609020204030204" pitchFamily="49" charset="0"/>
              </a:rPr>
              <a:t>maximum</a:t>
            </a:r>
            <a:r>
              <a:rPr lang="en-US" dirty="0" smtClean="0">
                <a:solidFill>
                  <a:srgbClr val="000000"/>
                </a:solidFill>
                <a:latin typeface="Cambria" panose="02040503050406030204" pitchFamily="18" charset="0"/>
              </a:rPr>
              <a:t> to determine and return the largest of three integers (Fig. 5.4). </a:t>
            </a:r>
          </a:p>
          <a:p>
            <a:pPr eaLnBrk="1" hangingPunct="1">
              <a:defRPr/>
            </a:pPr>
            <a:r>
              <a:rPr lang="en-US" dirty="0" smtClean="0">
                <a:solidFill>
                  <a:srgbClr val="000000"/>
                </a:solidFill>
                <a:latin typeface="Cambria" panose="02040503050406030204" pitchFamily="18" charset="0"/>
              </a:rPr>
              <a:t>Next, they’re passed to </a:t>
            </a:r>
            <a:r>
              <a:rPr lang="en-US" dirty="0" smtClean="0">
                <a:solidFill>
                  <a:srgbClr val="000000"/>
                </a:solidFill>
                <a:latin typeface="Consolas" panose="020B0609020204030204" pitchFamily="49" charset="0"/>
              </a:rPr>
              <a:t>maximum</a:t>
            </a:r>
            <a:r>
              <a:rPr lang="en-US" dirty="0" smtClean="0">
                <a:solidFill>
                  <a:srgbClr val="000000"/>
                </a:solidFill>
                <a:latin typeface="Cambria" panose="02040503050406030204" pitchFamily="18" charset="0"/>
              </a:rPr>
              <a:t>, which determines the largest integer. </a:t>
            </a:r>
          </a:p>
          <a:p>
            <a:pPr eaLnBrk="1" hangingPunct="1">
              <a:defRPr/>
            </a:pPr>
            <a:r>
              <a:rPr lang="en-US" dirty="0" smtClean="0">
                <a:solidFill>
                  <a:srgbClr val="000000"/>
                </a:solidFill>
                <a:latin typeface="Cambria" panose="02040503050406030204" pitchFamily="18" charset="0"/>
              </a:rPr>
              <a:t>This value is returned to main by the </a:t>
            </a:r>
            <a:r>
              <a:rPr lang="en-US" dirty="0" smtClean="0">
                <a:solidFill>
                  <a:srgbClr val="000000"/>
                </a:solidFill>
                <a:latin typeface="Consolas" panose="020B0609020204030204" pitchFamily="49" charset="0"/>
              </a:rPr>
              <a:t>return</a:t>
            </a:r>
            <a:r>
              <a:rPr lang="en-US" dirty="0" smtClean="0">
                <a:solidFill>
                  <a:srgbClr val="000000"/>
                </a:solidFill>
                <a:latin typeface="Cambria" panose="02040503050406030204" pitchFamily="18" charset="0"/>
              </a:rPr>
              <a:t> statement in </a:t>
            </a:r>
            <a:r>
              <a:rPr lang="en-US" dirty="0" smtClean="0">
                <a:solidFill>
                  <a:srgbClr val="000000"/>
                </a:solidFill>
                <a:latin typeface="Consolas" panose="020B0609020204030204" pitchFamily="49" charset="0"/>
              </a:rPr>
              <a:t>maximum</a:t>
            </a:r>
            <a:r>
              <a:rPr lang="en-US" dirty="0" smtClean="0">
                <a:solidFill>
                  <a:srgbClr val="000000"/>
                </a:solidFill>
                <a:latin typeface="Cambria" panose="02040503050406030204" pitchFamily="18" charset="0"/>
              </a:rPr>
              <a:t>. </a:t>
            </a:r>
          </a:p>
        </p:txBody>
      </p:sp>
    </p:spTree>
    <p:extLst>
      <p:ext uri="{BB962C8B-B14F-4D97-AF65-F5344CB8AC3E}">
        <p14:creationId xmlns:p14="http://schemas.microsoft.com/office/powerpoint/2010/main" val="17494936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2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20050" cy="6196855"/>
          </a:xfrm>
          <a:prstGeom prst="rect">
            <a:avLst/>
          </a:prstGeom>
          <a:noFill/>
          <a:ln>
            <a:noFill/>
          </a:ln>
        </p:spPr>
      </p:pic>
    </p:spTree>
    <p:extLst>
      <p:ext uri="{BB962C8B-B14F-4D97-AF65-F5344CB8AC3E}">
        <p14:creationId xmlns:p14="http://schemas.microsoft.com/office/powerpoint/2010/main" val="27906128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2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49" cy="6314609"/>
          </a:xfrm>
          <a:prstGeom prst="rect">
            <a:avLst/>
          </a:prstGeom>
          <a:noFill/>
          <a:ln>
            <a:noFill/>
          </a:ln>
        </p:spPr>
      </p:pic>
    </p:spTree>
    <p:extLst>
      <p:ext uri="{BB962C8B-B14F-4D97-AF65-F5344CB8AC3E}">
        <p14:creationId xmlns:p14="http://schemas.microsoft.com/office/powerpoint/2010/main" val="41407482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2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2531059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Arial"/>
              </a:rPr>
              <a:t>5.2  </a:t>
            </a:r>
            <a:r>
              <a:rPr lang="en-US" dirty="0" smtClean="0">
                <a:solidFill>
                  <a:srgbClr val="3380E6"/>
                </a:solidFill>
                <a:latin typeface="Arial"/>
              </a:rPr>
              <a:t>Modularizing Programs in C </a:t>
            </a:r>
          </a:p>
        </p:txBody>
      </p:sp>
      <p:sp>
        <p:nvSpPr>
          <p:cNvPr id="14339" name="Text Placeholder 2"/>
          <p:cNvSpPr>
            <a:spLocks noGrp="1"/>
          </p:cNvSpPr>
          <p:nvPr>
            <p:ph type="body" idx="1"/>
          </p:nvPr>
        </p:nvSpPr>
        <p:spPr/>
        <p:txBody>
          <a:bodyPr>
            <a:normAutofit fontScale="92500" lnSpcReduction="10000"/>
          </a:bodyPr>
          <a:lstStyle/>
          <a:p>
            <a:pPr eaLnBrk="1" hangingPunct="1"/>
            <a:r>
              <a:rPr lang="en-US" altLang="en-US" dirty="0" smtClean="0">
                <a:solidFill>
                  <a:srgbClr val="0000FF"/>
                </a:solidFill>
                <a:latin typeface="Cambria" panose="02040503050406030204" pitchFamily="18" charset="0"/>
              </a:rPr>
              <a:t>Functions</a:t>
            </a:r>
            <a:r>
              <a:rPr lang="en-US" altLang="en-US" dirty="0" smtClean="0">
                <a:solidFill>
                  <a:srgbClr val="000000"/>
                </a:solidFill>
                <a:latin typeface="Cambria" panose="02040503050406030204" pitchFamily="18" charset="0"/>
              </a:rPr>
              <a:t> are used to modularize programs </a:t>
            </a:r>
          </a:p>
          <a:p>
            <a:pPr eaLnBrk="1" hangingPunct="1"/>
            <a:r>
              <a:rPr lang="en-US" altLang="en-US" dirty="0" smtClean="0">
                <a:solidFill>
                  <a:srgbClr val="000000"/>
                </a:solidFill>
                <a:latin typeface="Cambria" panose="02040503050406030204" pitchFamily="18" charset="0"/>
              </a:rPr>
              <a:t>C programs are typically written by combining new functions you write with </a:t>
            </a:r>
            <a:r>
              <a:rPr lang="en-US" altLang="en-US" i="1" dirty="0" smtClean="0">
                <a:solidFill>
                  <a:srgbClr val="000000"/>
                </a:solidFill>
                <a:latin typeface="Cambria" panose="02040503050406030204" pitchFamily="18" charset="0"/>
              </a:rPr>
              <a:t>prepackaged</a:t>
            </a:r>
            <a:r>
              <a:rPr lang="en-US" altLang="en-US" dirty="0" smtClean="0">
                <a:solidFill>
                  <a:srgbClr val="000000"/>
                </a:solidFill>
                <a:latin typeface="Cambria" panose="02040503050406030204" pitchFamily="18" charset="0"/>
              </a:rPr>
              <a:t> functions available in the </a:t>
            </a:r>
            <a:r>
              <a:rPr lang="en-US" altLang="en-US" dirty="0" smtClean="0">
                <a:solidFill>
                  <a:srgbClr val="0000FF"/>
                </a:solidFill>
                <a:latin typeface="Cambria" panose="02040503050406030204" pitchFamily="18" charset="0"/>
              </a:rPr>
              <a:t>C standard library</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The C standard library provides a rich collection of functions for performing common </a:t>
            </a:r>
            <a:r>
              <a:rPr lang="en-US" altLang="en-US" i="1" dirty="0" smtClean="0">
                <a:solidFill>
                  <a:srgbClr val="000000"/>
                </a:solidFill>
                <a:latin typeface="Cambria" panose="02040503050406030204" pitchFamily="18" charset="0"/>
              </a:rPr>
              <a:t>mathematical calculations, string manipulations, character manipulations, input/output</a:t>
            </a:r>
            <a:r>
              <a:rPr lang="en-US" altLang="en-US" dirty="0" smtClean="0">
                <a:solidFill>
                  <a:srgbClr val="000000"/>
                </a:solidFill>
                <a:latin typeface="Cambria" panose="02040503050406030204" pitchFamily="18" charset="0"/>
              </a:rPr>
              <a:t>, and many other useful operations. </a:t>
            </a:r>
          </a:p>
        </p:txBody>
      </p:sp>
    </p:spTree>
    <p:extLst>
      <p:ext uri="{BB962C8B-B14F-4D97-AF65-F5344CB8AC3E}">
        <p14:creationId xmlns:p14="http://schemas.microsoft.com/office/powerpoint/2010/main" val="27560123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5.6  </a:t>
            </a:r>
            <a:r>
              <a:rPr lang="en-US" dirty="0" smtClean="0">
                <a:solidFill>
                  <a:srgbClr val="3380E6"/>
                </a:solidFill>
                <a:latin typeface="Arial"/>
              </a:rPr>
              <a:t>Function Prototypes: A Deeper Look</a:t>
            </a:r>
          </a:p>
        </p:txBody>
      </p:sp>
      <p:sp>
        <p:nvSpPr>
          <p:cNvPr id="61443"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An important feature of C is the function prototype. </a:t>
            </a:r>
          </a:p>
          <a:p>
            <a:pPr eaLnBrk="1" hangingPunct="1"/>
            <a:r>
              <a:rPr lang="en-US" altLang="en-US" dirty="0" smtClean="0">
                <a:solidFill>
                  <a:srgbClr val="000000"/>
                </a:solidFill>
                <a:latin typeface="Cambria" panose="02040503050406030204" pitchFamily="18" charset="0"/>
              </a:rPr>
              <a:t>This feature was borrowed from C++. </a:t>
            </a:r>
          </a:p>
          <a:p>
            <a:pPr eaLnBrk="1" hangingPunct="1"/>
            <a:r>
              <a:rPr lang="en-US" altLang="en-US" dirty="0" smtClean="0">
                <a:solidFill>
                  <a:srgbClr val="000000"/>
                </a:solidFill>
                <a:latin typeface="Cambria" panose="02040503050406030204" pitchFamily="18" charset="0"/>
              </a:rPr>
              <a:t>The compiler uses function prototypes to validate function calls. </a:t>
            </a:r>
          </a:p>
        </p:txBody>
      </p:sp>
    </p:spTree>
    <p:extLst>
      <p:ext uri="{BB962C8B-B14F-4D97-AF65-F5344CB8AC3E}">
        <p14:creationId xmlns:p14="http://schemas.microsoft.com/office/powerpoint/2010/main" val="24593737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5.6  </a:t>
            </a:r>
            <a:r>
              <a:rPr lang="en-US" dirty="0">
                <a:solidFill>
                  <a:srgbClr val="3380E6"/>
                </a:solidFill>
                <a:latin typeface="Arial"/>
              </a:rPr>
              <a:t> Function Prototypes: A Deeper </a:t>
            </a:r>
            <a:r>
              <a:rPr lang="en-US" dirty="0" smtClean="0">
                <a:solidFill>
                  <a:srgbClr val="3380E6"/>
                </a:solidFill>
                <a:latin typeface="Arial"/>
              </a:rPr>
              <a:t>Look (Cont.)</a:t>
            </a:r>
          </a:p>
        </p:txBody>
      </p:sp>
      <p:sp>
        <p:nvSpPr>
          <p:cNvPr id="62467"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Early versions of C did </a:t>
            </a:r>
            <a:r>
              <a:rPr lang="en-US" altLang="en-US" i="1" dirty="0" smtClean="0">
                <a:solidFill>
                  <a:srgbClr val="000000"/>
                </a:solidFill>
                <a:latin typeface="Cambria" panose="02040503050406030204" pitchFamily="18" charset="0"/>
              </a:rPr>
              <a:t>not</a:t>
            </a:r>
            <a:r>
              <a:rPr lang="en-US" altLang="en-US" dirty="0" smtClean="0">
                <a:solidFill>
                  <a:srgbClr val="000000"/>
                </a:solidFill>
                <a:latin typeface="Cambria" panose="02040503050406030204" pitchFamily="18" charset="0"/>
              </a:rPr>
              <a:t> perform this kind of checking, so it was possible to call functions improperly without the compiler detecting the errors. </a:t>
            </a:r>
          </a:p>
          <a:p>
            <a:pPr eaLnBrk="1" hangingPunct="1"/>
            <a:r>
              <a:rPr lang="en-US" altLang="en-US" dirty="0" smtClean="0">
                <a:solidFill>
                  <a:srgbClr val="000000"/>
                </a:solidFill>
                <a:latin typeface="Cambria" panose="02040503050406030204" pitchFamily="18" charset="0"/>
              </a:rPr>
              <a:t>Such calls could result in fatal execution-time errors or nonfatal errors that caused subtle, difficult-to-detect problems. </a:t>
            </a:r>
          </a:p>
        </p:txBody>
      </p:sp>
    </p:spTree>
    <p:extLst>
      <p:ext uri="{BB962C8B-B14F-4D97-AF65-F5344CB8AC3E}">
        <p14:creationId xmlns:p14="http://schemas.microsoft.com/office/powerpoint/2010/main" val="35055435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2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248650" cy="6373487"/>
          </a:xfrm>
          <a:prstGeom prst="rect">
            <a:avLst/>
          </a:prstGeom>
          <a:noFill/>
          <a:ln>
            <a:noFill/>
          </a:ln>
        </p:spPr>
      </p:pic>
    </p:spTree>
    <p:extLst>
      <p:ext uri="{BB962C8B-B14F-4D97-AF65-F5344CB8AC3E}">
        <p14:creationId xmlns:p14="http://schemas.microsoft.com/office/powerpoint/2010/main" val="16908522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5.6  </a:t>
            </a:r>
            <a:r>
              <a:rPr lang="en-US" dirty="0">
                <a:solidFill>
                  <a:srgbClr val="3380E6"/>
                </a:solidFill>
                <a:latin typeface="Arial"/>
              </a:rPr>
              <a:t> Function Prototypes: A Deeper </a:t>
            </a:r>
            <a:r>
              <a:rPr lang="en-US" dirty="0" smtClean="0">
                <a:solidFill>
                  <a:srgbClr val="3380E6"/>
                </a:solidFill>
                <a:latin typeface="Arial"/>
              </a:rPr>
              <a:t>Look (Cont.)</a:t>
            </a:r>
          </a:p>
        </p:txBody>
      </p:sp>
      <p:sp>
        <p:nvSpPr>
          <p:cNvPr id="64515" name="Text Placeholder 2"/>
          <p:cNvSpPr>
            <a:spLocks noGrp="1"/>
          </p:cNvSpPr>
          <p:nvPr>
            <p:ph type="body" idx="1"/>
          </p:nvPr>
        </p:nvSpPr>
        <p:spPr/>
        <p:txBody>
          <a:bodyPr>
            <a:normAutofit fontScale="92500"/>
          </a:bodyPr>
          <a:lstStyle/>
          <a:p>
            <a:pPr eaLnBrk="1" hangingPunct="1"/>
            <a:r>
              <a:rPr lang="en-US" altLang="en-US" dirty="0" smtClean="0">
                <a:solidFill>
                  <a:srgbClr val="000000"/>
                </a:solidFill>
                <a:latin typeface="Cambria" panose="02040503050406030204" pitchFamily="18" charset="0"/>
              </a:rPr>
              <a:t>The function prototype for </a:t>
            </a:r>
            <a:r>
              <a:rPr lang="en-US" altLang="en-US" dirty="0" smtClean="0">
                <a:solidFill>
                  <a:srgbClr val="000000"/>
                </a:solidFill>
                <a:latin typeface="Consolas" panose="020B0609020204030204" pitchFamily="49" charset="0"/>
              </a:rPr>
              <a:t>maximum</a:t>
            </a:r>
            <a:r>
              <a:rPr lang="en-US" altLang="en-US" dirty="0" smtClean="0">
                <a:solidFill>
                  <a:srgbClr val="000000"/>
                </a:solidFill>
                <a:latin typeface="Cambria" panose="02040503050406030204" pitchFamily="18" charset="0"/>
              </a:rPr>
              <a:t> in Fig. 5.4 is</a:t>
            </a:r>
          </a:p>
          <a:p>
            <a:pPr lvl="2" eaLnBrk="1" hangingPunct="1">
              <a:buFont typeface="Wingdings 2" panose="05020102010507070707" pitchFamily="18" charset="2"/>
              <a:buNone/>
            </a:pPr>
            <a:r>
              <a:rPr lang="en-US" altLang="en-US" b="1" dirty="0" smtClean="0">
                <a:solidFill>
                  <a:srgbClr val="00BF00"/>
                </a:solidFill>
                <a:latin typeface="Consolas" panose="020B0609020204030204" pitchFamily="49" charset="0"/>
              </a:rPr>
              <a:t>// function prototype </a:t>
            </a:r>
          </a:p>
          <a:p>
            <a:pPr lvl="2" eaLnBrk="1" hangingPunct="1">
              <a:buFont typeface="Wingdings 2" panose="05020102010507070707" pitchFamily="18" charset="2"/>
              <a:buNone/>
            </a:pPr>
            <a:r>
              <a:rPr lang="en-US" altLang="en-US" b="1" dirty="0" err="1" smtClean="0">
                <a:solidFill>
                  <a:srgbClr val="0000FF"/>
                </a:solidFill>
                <a:latin typeface="Consolas" panose="020B0609020204030204" pitchFamily="49" charset="0"/>
              </a:rPr>
              <a:t>int</a:t>
            </a:r>
            <a:r>
              <a:rPr lang="en-US" altLang="en-US" b="1" dirty="0" smtClean="0">
                <a:solidFill>
                  <a:srgbClr val="000000"/>
                </a:solidFill>
                <a:latin typeface="Consolas" panose="020B0609020204030204" pitchFamily="49" charset="0"/>
              </a:rPr>
              <a:t> maximum(</a:t>
            </a:r>
            <a:r>
              <a:rPr lang="en-US" altLang="en-US" b="1" dirty="0" err="1" smtClean="0">
                <a:solidFill>
                  <a:srgbClr val="0000FF"/>
                </a:solidFill>
                <a:latin typeface="Consolas" panose="020B0609020204030204" pitchFamily="49" charset="0"/>
              </a:rPr>
              <a:t>int</a:t>
            </a:r>
            <a:r>
              <a:rPr lang="en-US" altLang="en-US" b="1" dirty="0" smtClean="0">
                <a:solidFill>
                  <a:srgbClr val="000000"/>
                </a:solidFill>
                <a:latin typeface="Consolas" panose="020B0609020204030204" pitchFamily="49" charset="0"/>
              </a:rPr>
              <a:t> x, </a:t>
            </a:r>
            <a:r>
              <a:rPr lang="en-US" altLang="en-US" b="1" dirty="0" err="1" smtClean="0">
                <a:solidFill>
                  <a:srgbClr val="0000FF"/>
                </a:solidFill>
                <a:latin typeface="Consolas" panose="020B0609020204030204" pitchFamily="49" charset="0"/>
              </a:rPr>
              <a:t>int</a:t>
            </a:r>
            <a:r>
              <a:rPr lang="en-US" altLang="en-US" b="1" dirty="0" smtClean="0">
                <a:solidFill>
                  <a:srgbClr val="000000"/>
                </a:solidFill>
                <a:latin typeface="Consolas" panose="020B0609020204030204" pitchFamily="49" charset="0"/>
              </a:rPr>
              <a:t> y, </a:t>
            </a:r>
            <a:r>
              <a:rPr lang="en-US" altLang="en-US" b="1" dirty="0" err="1" smtClean="0">
                <a:solidFill>
                  <a:srgbClr val="0000FF"/>
                </a:solidFill>
                <a:latin typeface="Consolas" panose="020B0609020204030204" pitchFamily="49" charset="0"/>
              </a:rPr>
              <a:t>int</a:t>
            </a:r>
            <a:r>
              <a:rPr lang="en-US" altLang="en-US" b="1" dirty="0" smtClean="0">
                <a:solidFill>
                  <a:srgbClr val="000000"/>
                </a:solidFill>
                <a:latin typeface="Consolas" panose="020B0609020204030204" pitchFamily="49" charset="0"/>
              </a:rPr>
              <a:t> z); </a:t>
            </a:r>
            <a:endParaRPr lang="en-US" altLang="en-US" b="1" dirty="0" smtClean="0">
              <a:solidFill>
                <a:srgbClr val="00BF00"/>
              </a:solidFill>
              <a:latin typeface="Consolas" panose="020B0609020204030204" pitchFamily="49" charset="0"/>
            </a:endParaRPr>
          </a:p>
          <a:p>
            <a:pPr eaLnBrk="1" hangingPunct="1"/>
            <a:r>
              <a:rPr lang="en-US" altLang="en-US" dirty="0" smtClean="0">
                <a:solidFill>
                  <a:srgbClr val="000000"/>
                </a:solidFill>
                <a:latin typeface="Cambria" panose="02040503050406030204" pitchFamily="18" charset="0"/>
              </a:rPr>
              <a:t>It states that </a:t>
            </a:r>
            <a:r>
              <a:rPr lang="en-US" altLang="en-US" dirty="0" smtClean="0">
                <a:solidFill>
                  <a:srgbClr val="000000"/>
                </a:solidFill>
                <a:latin typeface="Consolas" panose="020B0609020204030204" pitchFamily="49" charset="0"/>
              </a:rPr>
              <a:t>maximum</a:t>
            </a:r>
            <a:r>
              <a:rPr lang="en-US" altLang="en-US" dirty="0" smtClean="0">
                <a:solidFill>
                  <a:srgbClr val="000000"/>
                </a:solidFill>
                <a:latin typeface="Cambria" panose="02040503050406030204" pitchFamily="18" charset="0"/>
              </a:rPr>
              <a:t> takes three arguments of type </a:t>
            </a:r>
            <a:r>
              <a:rPr lang="en-US" altLang="en-US" dirty="0" err="1" smtClean="0">
                <a:solidFill>
                  <a:srgbClr val="000000"/>
                </a:solidFill>
                <a:latin typeface="Consolas" panose="020B0609020204030204" pitchFamily="49" charset="0"/>
              </a:rPr>
              <a:t>int</a:t>
            </a:r>
            <a:r>
              <a:rPr lang="en-US" altLang="en-US" dirty="0" smtClean="0">
                <a:solidFill>
                  <a:srgbClr val="000000"/>
                </a:solidFill>
                <a:latin typeface="Cambria" panose="02040503050406030204" pitchFamily="18" charset="0"/>
              </a:rPr>
              <a:t> and returns a result of type </a:t>
            </a:r>
            <a:r>
              <a:rPr lang="en-US" altLang="en-US" dirty="0" smtClean="0">
                <a:solidFill>
                  <a:srgbClr val="000000"/>
                </a:solidFill>
                <a:latin typeface="Consolas" panose="020B0609020204030204" pitchFamily="49" charset="0"/>
              </a:rPr>
              <a:t>int</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Notice that the function prototype is the same as the first line of </a:t>
            </a:r>
            <a:r>
              <a:rPr lang="en-US" altLang="en-US" dirty="0" smtClean="0">
                <a:solidFill>
                  <a:srgbClr val="000000"/>
                </a:solidFill>
                <a:latin typeface="Consolas" panose="020B0609020204030204" pitchFamily="49" charset="0"/>
              </a:rPr>
              <a:t>maximum</a:t>
            </a:r>
            <a:r>
              <a:rPr lang="en-US" altLang="en-US" dirty="0" smtClean="0">
                <a:solidFill>
                  <a:srgbClr val="000000"/>
                </a:solidFill>
                <a:latin typeface="Cambria" panose="02040503050406030204" pitchFamily="18" charset="0"/>
              </a:rPr>
              <a:t>’s function definition. </a:t>
            </a:r>
          </a:p>
        </p:txBody>
      </p:sp>
    </p:spTree>
    <p:extLst>
      <p:ext uri="{BB962C8B-B14F-4D97-AF65-F5344CB8AC3E}">
        <p14:creationId xmlns:p14="http://schemas.microsoft.com/office/powerpoint/2010/main" val="21121324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3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40751519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3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3015717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5.6  </a:t>
            </a:r>
            <a:r>
              <a:rPr lang="en-US" dirty="0">
                <a:solidFill>
                  <a:srgbClr val="3380E6"/>
                </a:solidFill>
                <a:latin typeface="Arial"/>
              </a:rPr>
              <a:t> Function Prototypes: A Deeper </a:t>
            </a:r>
            <a:r>
              <a:rPr lang="en-US" dirty="0" smtClean="0">
                <a:solidFill>
                  <a:srgbClr val="3380E6"/>
                </a:solidFill>
                <a:latin typeface="Arial"/>
              </a:rPr>
              <a:t>Look (Cont.)</a:t>
            </a:r>
          </a:p>
        </p:txBody>
      </p:sp>
      <p:sp>
        <p:nvSpPr>
          <p:cNvPr id="71683" name="Text Placeholder 2"/>
          <p:cNvSpPr>
            <a:spLocks noGrp="1"/>
          </p:cNvSpPr>
          <p:nvPr>
            <p:ph type="body" idx="1"/>
          </p:nvPr>
        </p:nvSpPr>
        <p:spPr/>
        <p:txBody>
          <a:bodyPr>
            <a:normAutofit fontScale="85000" lnSpcReduction="20000"/>
          </a:bodyPr>
          <a:lstStyle/>
          <a:p>
            <a:pPr marL="109537" indent="0" eaLnBrk="1" hangingPunct="1">
              <a:buFont typeface="Wingdings 3" panose="05040102010807070707" pitchFamily="18" charset="2"/>
              <a:buNone/>
              <a:defRPr/>
            </a:pPr>
            <a:r>
              <a:rPr lang="en-US" sz="2400" b="1" i="1" dirty="0" smtClean="0">
                <a:solidFill>
                  <a:srgbClr val="000000"/>
                </a:solidFill>
                <a:latin typeface="Cambria" panose="02040503050406030204" pitchFamily="18" charset="0"/>
              </a:rPr>
              <a:t>Compilation Errors</a:t>
            </a:r>
          </a:p>
          <a:p>
            <a:pPr eaLnBrk="1" hangingPunct="1">
              <a:defRPr/>
            </a:pPr>
            <a:r>
              <a:rPr lang="en-US" dirty="0" smtClean="0">
                <a:solidFill>
                  <a:srgbClr val="000000"/>
                </a:solidFill>
                <a:latin typeface="Cambria" panose="02040503050406030204" pitchFamily="18" charset="0"/>
              </a:rPr>
              <a:t>A function call that does not match the function prototype is a compilation error. </a:t>
            </a:r>
          </a:p>
          <a:p>
            <a:pPr eaLnBrk="1" hangingPunct="1">
              <a:defRPr/>
            </a:pPr>
            <a:r>
              <a:rPr lang="en-US" dirty="0" smtClean="0">
                <a:solidFill>
                  <a:srgbClr val="000000"/>
                </a:solidFill>
                <a:latin typeface="Cambria" panose="02040503050406030204" pitchFamily="18" charset="0"/>
              </a:rPr>
              <a:t>An error is also generated if the function prototype and the function definition disagree. </a:t>
            </a:r>
          </a:p>
          <a:p>
            <a:pPr eaLnBrk="1" hangingPunct="1">
              <a:defRPr/>
            </a:pPr>
            <a:r>
              <a:rPr lang="en-US" dirty="0" smtClean="0">
                <a:solidFill>
                  <a:srgbClr val="000000"/>
                </a:solidFill>
                <a:latin typeface="Cambria" panose="02040503050406030204" pitchFamily="18" charset="0"/>
              </a:rPr>
              <a:t>For example, in Fig. 5.4, if the function prototype had been written</a:t>
            </a:r>
          </a:p>
          <a:p>
            <a:pPr lvl="2" eaLnBrk="1" hangingPunct="1">
              <a:buFont typeface="Wingdings 2" panose="05020102010507070707" pitchFamily="18" charset="2"/>
              <a:buNone/>
              <a:defRPr/>
            </a:pPr>
            <a:r>
              <a:rPr lang="en-US" b="1" dirty="0" smtClean="0">
                <a:solidFill>
                  <a:srgbClr val="0000FF"/>
                </a:solidFill>
                <a:latin typeface="Consolas" panose="020B0609020204030204" pitchFamily="49" charset="0"/>
              </a:rPr>
              <a:t>void</a:t>
            </a:r>
            <a:r>
              <a:rPr lang="en-US" b="1" dirty="0" smtClean="0">
                <a:solidFill>
                  <a:srgbClr val="000000"/>
                </a:solidFill>
                <a:latin typeface="Consolas" panose="020B0609020204030204" pitchFamily="49" charset="0"/>
              </a:rPr>
              <a:t> maximum(</a:t>
            </a:r>
            <a:r>
              <a:rPr lang="en-US" b="1" dirty="0" err="1" smtClean="0">
                <a:solidFill>
                  <a:srgbClr val="0000FF"/>
                </a:solidFill>
                <a:latin typeface="Consolas" panose="020B0609020204030204" pitchFamily="49" charset="0"/>
              </a:rPr>
              <a:t>int</a:t>
            </a:r>
            <a:r>
              <a:rPr lang="en-US" b="1" dirty="0" smtClean="0">
                <a:solidFill>
                  <a:srgbClr val="000000"/>
                </a:solidFill>
                <a:latin typeface="Consolas" panose="020B0609020204030204" pitchFamily="49" charset="0"/>
              </a:rPr>
              <a:t> x, </a:t>
            </a:r>
            <a:r>
              <a:rPr lang="en-US" b="1" dirty="0" err="1" smtClean="0">
                <a:solidFill>
                  <a:srgbClr val="0000FF"/>
                </a:solidFill>
                <a:latin typeface="Consolas" panose="020B0609020204030204" pitchFamily="49" charset="0"/>
              </a:rPr>
              <a:t>int</a:t>
            </a:r>
            <a:r>
              <a:rPr lang="en-US" b="1" dirty="0" smtClean="0">
                <a:solidFill>
                  <a:srgbClr val="000000"/>
                </a:solidFill>
                <a:latin typeface="Consolas" panose="020B0609020204030204" pitchFamily="49" charset="0"/>
              </a:rPr>
              <a:t> y, </a:t>
            </a:r>
            <a:r>
              <a:rPr lang="en-US" b="1" dirty="0" err="1" smtClean="0">
                <a:solidFill>
                  <a:srgbClr val="0000FF"/>
                </a:solidFill>
                <a:latin typeface="Consolas" panose="020B0609020204030204" pitchFamily="49" charset="0"/>
              </a:rPr>
              <a:t>int</a:t>
            </a:r>
            <a:r>
              <a:rPr lang="en-US" b="1" dirty="0" smtClean="0">
                <a:solidFill>
                  <a:srgbClr val="000000"/>
                </a:solidFill>
                <a:latin typeface="Consolas" panose="020B0609020204030204" pitchFamily="49" charset="0"/>
              </a:rPr>
              <a:t> z);</a:t>
            </a:r>
          </a:p>
          <a:p>
            <a:pPr eaLnBrk="1" hangingPunct="1">
              <a:defRPr/>
            </a:pPr>
            <a:r>
              <a:rPr lang="en-US" dirty="0" smtClean="0">
                <a:solidFill>
                  <a:srgbClr val="000000"/>
                </a:solidFill>
                <a:latin typeface="Cambria" panose="02040503050406030204" pitchFamily="18" charset="0"/>
              </a:rPr>
              <a:t>the compiler would generate an error because the </a:t>
            </a:r>
            <a:r>
              <a:rPr lang="en-US" dirty="0" smtClean="0">
                <a:solidFill>
                  <a:srgbClr val="000000"/>
                </a:solidFill>
                <a:latin typeface="Consolas" panose="020B0609020204030204" pitchFamily="49" charset="0"/>
              </a:rPr>
              <a:t>void</a:t>
            </a:r>
            <a:r>
              <a:rPr lang="en-US" dirty="0" smtClean="0">
                <a:solidFill>
                  <a:srgbClr val="000000"/>
                </a:solidFill>
                <a:latin typeface="Cambria" panose="02040503050406030204" pitchFamily="18" charset="0"/>
              </a:rPr>
              <a:t> return type in the function prototype would differ from the </a:t>
            </a:r>
            <a:r>
              <a:rPr lang="en-US" dirty="0" err="1" smtClean="0">
                <a:solidFill>
                  <a:srgbClr val="000000"/>
                </a:solidFill>
                <a:latin typeface="Consolas" panose="020B0609020204030204" pitchFamily="49" charset="0"/>
              </a:rPr>
              <a:t>int</a:t>
            </a:r>
            <a:r>
              <a:rPr lang="en-US" dirty="0" smtClean="0">
                <a:solidFill>
                  <a:srgbClr val="000000"/>
                </a:solidFill>
                <a:latin typeface="Cambria" panose="02040503050406030204" pitchFamily="18" charset="0"/>
              </a:rPr>
              <a:t> return type in the function header. </a:t>
            </a:r>
          </a:p>
        </p:txBody>
      </p:sp>
    </p:spTree>
    <p:extLst>
      <p:ext uri="{BB962C8B-B14F-4D97-AF65-F5344CB8AC3E}">
        <p14:creationId xmlns:p14="http://schemas.microsoft.com/office/powerpoint/2010/main" val="42596506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5.6  </a:t>
            </a:r>
            <a:r>
              <a:rPr lang="en-US" dirty="0">
                <a:solidFill>
                  <a:srgbClr val="3380E6"/>
                </a:solidFill>
                <a:latin typeface="Arial"/>
              </a:rPr>
              <a:t> Function Prototypes: A Deeper </a:t>
            </a:r>
            <a:r>
              <a:rPr lang="en-US" dirty="0" smtClean="0">
                <a:solidFill>
                  <a:srgbClr val="3380E6"/>
                </a:solidFill>
                <a:latin typeface="Arial"/>
              </a:rPr>
              <a:t>Look (Cont.)</a:t>
            </a:r>
          </a:p>
        </p:txBody>
      </p:sp>
      <p:sp>
        <p:nvSpPr>
          <p:cNvPr id="3" name="Text Placeholder 2"/>
          <p:cNvSpPr>
            <a:spLocks noGrp="1"/>
          </p:cNvSpPr>
          <p:nvPr>
            <p:ph type="body" idx="1"/>
          </p:nvPr>
        </p:nvSpPr>
        <p:spPr/>
        <p:txBody>
          <a:bodyPr>
            <a:normAutofit fontScale="85000" lnSpcReduction="20000"/>
          </a:bodyPr>
          <a:lstStyle/>
          <a:p>
            <a:pPr marL="109537" indent="0" eaLnBrk="1" hangingPunct="1">
              <a:lnSpc>
                <a:spcPct val="90000"/>
              </a:lnSpc>
              <a:buFont typeface="Wingdings 3" panose="05040102010807070707" pitchFamily="18" charset="2"/>
              <a:buNone/>
              <a:defRPr/>
            </a:pPr>
            <a:r>
              <a:rPr lang="en-US" b="1" i="1" dirty="0" smtClean="0">
                <a:solidFill>
                  <a:srgbClr val="000000"/>
                </a:solidFill>
                <a:latin typeface="Cambria" panose="02040503050406030204" pitchFamily="18" charset="0"/>
              </a:rPr>
              <a:t>Argument Coercion and “Usual Arithmetic Conversion Rules”</a:t>
            </a:r>
          </a:p>
          <a:p>
            <a:pPr eaLnBrk="1" hangingPunct="1">
              <a:lnSpc>
                <a:spcPct val="90000"/>
              </a:lnSpc>
              <a:defRPr/>
            </a:pPr>
            <a:r>
              <a:rPr lang="en-US" dirty="0" smtClean="0">
                <a:solidFill>
                  <a:srgbClr val="000000"/>
                </a:solidFill>
                <a:latin typeface="Cambria" panose="02040503050406030204" pitchFamily="18" charset="0"/>
              </a:rPr>
              <a:t>Another important feature of function prototypes is the </a:t>
            </a:r>
            <a:r>
              <a:rPr lang="en-US" dirty="0" smtClean="0">
                <a:solidFill>
                  <a:srgbClr val="0000FF"/>
                </a:solidFill>
                <a:latin typeface="Cambria" panose="02040503050406030204" pitchFamily="18" charset="0"/>
              </a:rPr>
              <a:t>coercion of arguments</a:t>
            </a:r>
            <a:r>
              <a:rPr lang="en-US" dirty="0" smtClean="0">
                <a:solidFill>
                  <a:srgbClr val="000000"/>
                </a:solidFill>
                <a:latin typeface="Cambria" panose="02040503050406030204" pitchFamily="18" charset="0"/>
              </a:rPr>
              <a:t>, i.e., the forcing of arguments to the appropriate type. </a:t>
            </a:r>
          </a:p>
          <a:p>
            <a:pPr eaLnBrk="1" hangingPunct="1">
              <a:lnSpc>
                <a:spcPct val="90000"/>
              </a:lnSpc>
              <a:defRPr/>
            </a:pPr>
            <a:r>
              <a:rPr lang="en-US" dirty="0" smtClean="0">
                <a:solidFill>
                  <a:srgbClr val="000000"/>
                </a:solidFill>
                <a:latin typeface="Cambria" panose="02040503050406030204" pitchFamily="18" charset="0"/>
              </a:rPr>
              <a:t>For example, the math library function </a:t>
            </a:r>
            <a:r>
              <a:rPr lang="en-US" dirty="0" err="1" smtClean="0">
                <a:solidFill>
                  <a:srgbClr val="000000"/>
                </a:solidFill>
                <a:latin typeface="Consolas" panose="020B0609020204030204" pitchFamily="49" charset="0"/>
              </a:rPr>
              <a:t>sqrt</a:t>
            </a:r>
            <a:r>
              <a:rPr lang="en-US" dirty="0" smtClean="0">
                <a:solidFill>
                  <a:srgbClr val="000000"/>
                </a:solidFill>
                <a:latin typeface="Cambria" panose="02040503050406030204" pitchFamily="18" charset="0"/>
              </a:rPr>
              <a:t> can be called with an integer argument even though the function prototype in </a:t>
            </a:r>
            <a:r>
              <a:rPr lang="en-US" dirty="0" smtClean="0">
                <a:solidFill>
                  <a:srgbClr val="000000"/>
                </a:solidFill>
                <a:latin typeface="Consolas" panose="020B0609020204030204" pitchFamily="49" charset="0"/>
              </a:rPr>
              <a:t>&lt;</a:t>
            </a:r>
            <a:r>
              <a:rPr lang="en-US" dirty="0" err="1" smtClean="0">
                <a:solidFill>
                  <a:srgbClr val="000000"/>
                </a:solidFill>
                <a:latin typeface="Consolas" panose="020B0609020204030204" pitchFamily="49" charset="0"/>
              </a:rPr>
              <a:t>math.h</a:t>
            </a:r>
            <a:r>
              <a:rPr lang="en-US" dirty="0" smtClean="0">
                <a:solidFill>
                  <a:srgbClr val="000000"/>
                </a:solidFill>
                <a:latin typeface="Consolas" panose="020B0609020204030204" pitchFamily="49" charset="0"/>
              </a:rPr>
              <a:t>&gt;</a:t>
            </a:r>
            <a:r>
              <a:rPr lang="en-US" dirty="0" smtClean="0">
                <a:solidFill>
                  <a:srgbClr val="000000"/>
                </a:solidFill>
                <a:latin typeface="Cambria" panose="02040503050406030204" pitchFamily="18" charset="0"/>
              </a:rPr>
              <a:t> specifies a </a:t>
            </a:r>
            <a:r>
              <a:rPr lang="en-US" dirty="0" smtClean="0">
                <a:solidFill>
                  <a:srgbClr val="000000"/>
                </a:solidFill>
                <a:latin typeface="Consolas" panose="020B0609020204030204" pitchFamily="49" charset="0"/>
              </a:rPr>
              <a:t>double</a:t>
            </a:r>
            <a:r>
              <a:rPr lang="en-US" dirty="0" smtClean="0">
                <a:solidFill>
                  <a:srgbClr val="000000"/>
                </a:solidFill>
                <a:latin typeface="Cambria" panose="02040503050406030204" pitchFamily="18" charset="0"/>
              </a:rPr>
              <a:t> parameter, and the function will still work correctly. </a:t>
            </a:r>
          </a:p>
          <a:p>
            <a:pPr eaLnBrk="1" hangingPunct="1">
              <a:lnSpc>
                <a:spcPct val="90000"/>
              </a:lnSpc>
              <a:defRPr/>
            </a:pPr>
            <a:r>
              <a:rPr lang="en-US" dirty="0" smtClean="0">
                <a:solidFill>
                  <a:srgbClr val="000000"/>
                </a:solidFill>
                <a:latin typeface="Cambria" panose="02040503050406030204" pitchFamily="18" charset="0"/>
              </a:rPr>
              <a:t>The statement</a:t>
            </a:r>
          </a:p>
          <a:p>
            <a:pPr lvl="2" eaLnBrk="1" hangingPunct="1">
              <a:lnSpc>
                <a:spcPct val="90000"/>
              </a:lnSpc>
              <a:buFont typeface="Wingdings 2" panose="05020102010507070707" pitchFamily="18" charset="2"/>
              <a:buNone/>
              <a:defRPr/>
            </a:pPr>
            <a:r>
              <a:rPr lang="en-US" dirty="0" err="1" smtClean="0">
                <a:solidFill>
                  <a:srgbClr val="000000"/>
                </a:solidFill>
                <a:latin typeface="Consolas" panose="020B0609020204030204" pitchFamily="49" charset="0"/>
              </a:rPr>
              <a:t>printf</a:t>
            </a:r>
            <a:r>
              <a:rPr lang="en-US" dirty="0" smtClean="0">
                <a:solidFill>
                  <a:srgbClr val="000000"/>
                </a:solidFill>
                <a:latin typeface="Consolas" panose="020B0609020204030204" pitchFamily="49" charset="0"/>
              </a:rPr>
              <a:t>(</a:t>
            </a:r>
            <a:r>
              <a:rPr lang="en-US" b="1" dirty="0" smtClean="0">
                <a:solidFill>
                  <a:srgbClr val="128AFF"/>
                </a:solidFill>
                <a:latin typeface="Consolas" panose="020B0609020204030204" pitchFamily="49" charset="0"/>
              </a:rPr>
              <a:t>"%.3f\n"</a:t>
            </a:r>
            <a:r>
              <a:rPr lang="en-US" b="1" dirty="0" smtClean="0">
                <a:solidFill>
                  <a:srgbClr val="000000"/>
                </a:solidFill>
                <a:latin typeface="Consolas" panose="020B0609020204030204" pitchFamily="49" charset="0"/>
              </a:rPr>
              <a:t>, </a:t>
            </a:r>
            <a:r>
              <a:rPr lang="en-US" b="1" dirty="0" err="1" smtClean="0">
                <a:solidFill>
                  <a:srgbClr val="000000"/>
                </a:solidFill>
                <a:latin typeface="Consolas" panose="020B0609020204030204" pitchFamily="49" charset="0"/>
              </a:rPr>
              <a:t>sqrt</a:t>
            </a:r>
            <a:r>
              <a:rPr lang="en-US" b="1" dirty="0" smtClean="0">
                <a:solidFill>
                  <a:srgbClr val="000000"/>
                </a:solidFill>
                <a:latin typeface="Consolas" panose="020B0609020204030204" pitchFamily="49" charset="0"/>
              </a:rPr>
              <a:t>(</a:t>
            </a:r>
            <a:r>
              <a:rPr lang="en-US" b="1" dirty="0" smtClean="0">
                <a:solidFill>
                  <a:srgbClr val="128AFF"/>
                </a:solidFill>
                <a:latin typeface="Consolas" panose="020B0609020204030204" pitchFamily="49" charset="0"/>
              </a:rPr>
              <a:t>4</a:t>
            </a:r>
            <a:r>
              <a:rPr lang="en-US" b="1" dirty="0" smtClean="0">
                <a:solidFill>
                  <a:srgbClr val="000000"/>
                </a:solidFill>
                <a:latin typeface="Consolas" panose="020B0609020204030204" pitchFamily="49" charset="0"/>
              </a:rPr>
              <a:t>));</a:t>
            </a:r>
          </a:p>
          <a:p>
            <a:pPr eaLnBrk="1" hangingPunct="1">
              <a:lnSpc>
                <a:spcPct val="90000"/>
              </a:lnSpc>
              <a:buFont typeface="Wingdings 3" panose="05040102010807070707" pitchFamily="18" charset="2"/>
              <a:buNone/>
              <a:defRPr/>
            </a:pPr>
            <a:r>
              <a:rPr lang="en-US" dirty="0" smtClean="0">
                <a:solidFill>
                  <a:srgbClr val="000000"/>
                </a:solidFill>
                <a:latin typeface="Cambria" panose="02040503050406030204" pitchFamily="18" charset="0"/>
              </a:rPr>
              <a:t>	correctly evaluates </a:t>
            </a:r>
            <a:r>
              <a:rPr lang="en-US" dirty="0" err="1" smtClean="0">
                <a:solidFill>
                  <a:srgbClr val="000000"/>
                </a:solidFill>
                <a:latin typeface="Consolas" panose="020B0609020204030204" pitchFamily="49" charset="0"/>
              </a:rPr>
              <a:t>sqrt</a:t>
            </a:r>
            <a:r>
              <a:rPr lang="en-US" dirty="0" smtClean="0">
                <a:solidFill>
                  <a:srgbClr val="000000"/>
                </a:solidFill>
                <a:latin typeface="Consolas" panose="020B0609020204030204" pitchFamily="49" charset="0"/>
              </a:rPr>
              <a:t>(4</a:t>
            </a:r>
            <a:r>
              <a:rPr lang="en-US" dirty="0" smtClean="0">
                <a:solidFill>
                  <a:srgbClr val="000000"/>
                </a:solidFill>
                <a:latin typeface="Cambria" panose="02040503050406030204" pitchFamily="18" charset="0"/>
              </a:rPr>
              <a:t>) and prints the value </a:t>
            </a:r>
            <a:r>
              <a:rPr lang="en-US" dirty="0" smtClean="0">
                <a:solidFill>
                  <a:srgbClr val="000000"/>
                </a:solidFill>
                <a:latin typeface="Consolas" panose="020B0609020204030204" pitchFamily="49" charset="0"/>
              </a:rPr>
              <a:t>2.000</a:t>
            </a:r>
            <a:r>
              <a:rPr lang="en-US" dirty="0" smtClean="0">
                <a:solidFill>
                  <a:srgbClr val="000000"/>
                </a:solidFill>
                <a:latin typeface="Cambria" panose="02040503050406030204" pitchFamily="18" charset="0"/>
              </a:rPr>
              <a:t>. </a:t>
            </a:r>
          </a:p>
        </p:txBody>
      </p:sp>
    </p:spTree>
    <p:extLst>
      <p:ext uri="{BB962C8B-B14F-4D97-AF65-F5344CB8AC3E}">
        <p14:creationId xmlns:p14="http://schemas.microsoft.com/office/powerpoint/2010/main" val="12561102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5.6  </a:t>
            </a:r>
            <a:r>
              <a:rPr lang="en-US" dirty="0">
                <a:solidFill>
                  <a:srgbClr val="3380E6"/>
                </a:solidFill>
                <a:latin typeface="Arial"/>
              </a:rPr>
              <a:t> Function Prototypes: A Deeper </a:t>
            </a:r>
            <a:r>
              <a:rPr lang="en-US" dirty="0" smtClean="0">
                <a:solidFill>
                  <a:srgbClr val="3380E6"/>
                </a:solidFill>
                <a:latin typeface="Arial"/>
              </a:rPr>
              <a:t>Look (Cont.)</a:t>
            </a:r>
          </a:p>
        </p:txBody>
      </p:sp>
      <p:sp>
        <p:nvSpPr>
          <p:cNvPr id="69635" name="Text Placeholder 2"/>
          <p:cNvSpPr>
            <a:spLocks noGrp="1"/>
          </p:cNvSpPr>
          <p:nvPr>
            <p:ph type="body" idx="1"/>
          </p:nvPr>
        </p:nvSpPr>
        <p:spPr/>
        <p:txBody>
          <a:bodyPr>
            <a:normAutofit fontScale="85000" lnSpcReduction="10000"/>
          </a:bodyPr>
          <a:lstStyle/>
          <a:p>
            <a:pPr eaLnBrk="1" hangingPunct="1">
              <a:lnSpc>
                <a:spcPct val="90000"/>
              </a:lnSpc>
            </a:pPr>
            <a:r>
              <a:rPr lang="en-US" altLang="en-US" dirty="0" smtClean="0">
                <a:solidFill>
                  <a:srgbClr val="000000"/>
                </a:solidFill>
                <a:latin typeface="Cambria" panose="02040503050406030204" pitchFamily="18" charset="0"/>
              </a:rPr>
              <a:t>The function prototype causes the compiler to convert a </a:t>
            </a:r>
            <a:r>
              <a:rPr lang="en-US" altLang="en-US" i="1" dirty="0" smtClean="0">
                <a:solidFill>
                  <a:srgbClr val="000000"/>
                </a:solidFill>
                <a:latin typeface="Cambria" panose="02040503050406030204" pitchFamily="18" charset="0"/>
              </a:rPr>
              <a:t>copy</a:t>
            </a:r>
            <a:r>
              <a:rPr lang="en-US" altLang="en-US" dirty="0" smtClean="0">
                <a:solidFill>
                  <a:srgbClr val="000000"/>
                </a:solidFill>
                <a:latin typeface="Cambria" panose="02040503050406030204" pitchFamily="18" charset="0"/>
              </a:rPr>
              <a:t> of the integer value </a:t>
            </a:r>
            <a:r>
              <a:rPr lang="en-US" altLang="en-US" dirty="0" smtClean="0">
                <a:solidFill>
                  <a:srgbClr val="000000"/>
                </a:solidFill>
                <a:latin typeface="Consolas" panose="020B0609020204030204" pitchFamily="49" charset="0"/>
              </a:rPr>
              <a:t>4</a:t>
            </a:r>
            <a:r>
              <a:rPr lang="en-US" altLang="en-US" dirty="0" smtClean="0">
                <a:solidFill>
                  <a:srgbClr val="000000"/>
                </a:solidFill>
                <a:latin typeface="Cambria" panose="02040503050406030204" pitchFamily="18" charset="0"/>
              </a:rPr>
              <a:t> to the </a:t>
            </a:r>
            <a:r>
              <a:rPr lang="en-US" altLang="en-US" dirty="0" smtClean="0">
                <a:solidFill>
                  <a:srgbClr val="000000"/>
                </a:solidFill>
                <a:latin typeface="Consolas" panose="020B0609020204030204" pitchFamily="49" charset="0"/>
              </a:rPr>
              <a:t>double</a:t>
            </a:r>
            <a:r>
              <a:rPr lang="en-US" altLang="en-US" dirty="0" smtClean="0">
                <a:solidFill>
                  <a:srgbClr val="000000"/>
                </a:solidFill>
                <a:latin typeface="Cambria" panose="02040503050406030204" pitchFamily="18" charset="0"/>
              </a:rPr>
              <a:t> value </a:t>
            </a:r>
            <a:r>
              <a:rPr lang="en-US" altLang="en-US" dirty="0" smtClean="0">
                <a:solidFill>
                  <a:srgbClr val="000000"/>
                </a:solidFill>
                <a:latin typeface="Consolas" panose="020B0609020204030204" pitchFamily="49" charset="0"/>
              </a:rPr>
              <a:t>4.0</a:t>
            </a:r>
            <a:r>
              <a:rPr lang="en-US" altLang="en-US" dirty="0" smtClean="0">
                <a:solidFill>
                  <a:srgbClr val="000000"/>
                </a:solidFill>
                <a:latin typeface="Cambria" panose="02040503050406030204" pitchFamily="18" charset="0"/>
              </a:rPr>
              <a:t> before the </a:t>
            </a:r>
            <a:r>
              <a:rPr lang="en-US" altLang="en-US" i="1" dirty="0" smtClean="0">
                <a:solidFill>
                  <a:srgbClr val="000000"/>
                </a:solidFill>
                <a:latin typeface="Cambria" panose="02040503050406030204" pitchFamily="18" charset="0"/>
              </a:rPr>
              <a:t>copy</a:t>
            </a:r>
            <a:r>
              <a:rPr lang="en-US" altLang="en-US" dirty="0" smtClean="0">
                <a:solidFill>
                  <a:srgbClr val="000000"/>
                </a:solidFill>
                <a:latin typeface="Cambria" panose="02040503050406030204" pitchFamily="18" charset="0"/>
              </a:rPr>
              <a:t> is passed to </a:t>
            </a:r>
            <a:r>
              <a:rPr lang="en-US" altLang="en-US" dirty="0" err="1" smtClean="0">
                <a:solidFill>
                  <a:srgbClr val="000000"/>
                </a:solidFill>
                <a:latin typeface="Consolas" panose="020B0609020204030204" pitchFamily="49" charset="0"/>
              </a:rPr>
              <a:t>sqrt</a:t>
            </a:r>
            <a:r>
              <a:rPr lang="en-US" altLang="en-US" dirty="0" smtClean="0">
                <a:solidFill>
                  <a:srgbClr val="000000"/>
                </a:solidFill>
                <a:latin typeface="Cambria" panose="02040503050406030204" pitchFamily="18" charset="0"/>
              </a:rPr>
              <a:t>. </a:t>
            </a:r>
          </a:p>
          <a:p>
            <a:pPr eaLnBrk="1" hangingPunct="1">
              <a:lnSpc>
                <a:spcPct val="90000"/>
              </a:lnSpc>
            </a:pPr>
            <a:r>
              <a:rPr lang="en-US" altLang="en-US" dirty="0" smtClean="0">
                <a:solidFill>
                  <a:srgbClr val="000000"/>
                </a:solidFill>
                <a:latin typeface="Cambria" panose="02040503050406030204" pitchFamily="18" charset="0"/>
              </a:rPr>
              <a:t>In general, </a:t>
            </a:r>
            <a:r>
              <a:rPr lang="en-US" altLang="en-US" i="1" dirty="0" smtClean="0">
                <a:solidFill>
                  <a:srgbClr val="000000"/>
                </a:solidFill>
                <a:latin typeface="Cambria" panose="02040503050406030204" pitchFamily="18" charset="0"/>
              </a:rPr>
              <a:t>argument values that do not correspond precisely to the parameter types in the function prototype are converted to the proper type before the function is called</a:t>
            </a:r>
            <a:r>
              <a:rPr lang="en-US" altLang="en-US" dirty="0" smtClean="0">
                <a:solidFill>
                  <a:srgbClr val="000000"/>
                </a:solidFill>
                <a:latin typeface="Cambria" panose="02040503050406030204" pitchFamily="18" charset="0"/>
              </a:rPr>
              <a:t>. </a:t>
            </a:r>
          </a:p>
          <a:p>
            <a:pPr eaLnBrk="1" hangingPunct="1">
              <a:lnSpc>
                <a:spcPct val="90000"/>
              </a:lnSpc>
            </a:pPr>
            <a:r>
              <a:rPr lang="en-US" altLang="en-US" dirty="0" smtClean="0">
                <a:solidFill>
                  <a:srgbClr val="000000"/>
                </a:solidFill>
                <a:latin typeface="Cambria" panose="02040503050406030204" pitchFamily="18" charset="0"/>
              </a:rPr>
              <a:t>These conversions can lead to incorrect results if C’s </a:t>
            </a:r>
            <a:r>
              <a:rPr lang="en-US" altLang="en-US" dirty="0" smtClean="0">
                <a:solidFill>
                  <a:srgbClr val="0000FF"/>
                </a:solidFill>
                <a:latin typeface="Cambria" panose="02040503050406030204" pitchFamily="18" charset="0"/>
              </a:rPr>
              <a:t>usual arithmetic conversion rules</a:t>
            </a:r>
            <a:r>
              <a:rPr lang="en-US" altLang="en-US" dirty="0" smtClean="0">
                <a:solidFill>
                  <a:srgbClr val="000000"/>
                </a:solidFill>
                <a:latin typeface="Cambria" panose="02040503050406030204" pitchFamily="18" charset="0"/>
              </a:rPr>
              <a:t> are not followed. </a:t>
            </a:r>
          </a:p>
          <a:p>
            <a:pPr eaLnBrk="1" hangingPunct="1">
              <a:lnSpc>
                <a:spcPct val="90000"/>
              </a:lnSpc>
            </a:pPr>
            <a:r>
              <a:rPr lang="en-US" altLang="en-US" dirty="0" smtClean="0">
                <a:solidFill>
                  <a:srgbClr val="000000"/>
                </a:solidFill>
                <a:latin typeface="Cambria" panose="02040503050406030204" pitchFamily="18" charset="0"/>
              </a:rPr>
              <a:t>These rules specify how values can be converted to other types without losing data. </a:t>
            </a:r>
          </a:p>
        </p:txBody>
      </p:sp>
    </p:spTree>
    <p:extLst>
      <p:ext uri="{BB962C8B-B14F-4D97-AF65-F5344CB8AC3E}">
        <p14:creationId xmlns:p14="http://schemas.microsoft.com/office/powerpoint/2010/main" val="30447200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5.6  </a:t>
            </a:r>
            <a:r>
              <a:rPr lang="en-US" dirty="0">
                <a:solidFill>
                  <a:srgbClr val="3380E6"/>
                </a:solidFill>
                <a:latin typeface="Arial"/>
              </a:rPr>
              <a:t> Function Prototypes: A Deeper </a:t>
            </a:r>
            <a:r>
              <a:rPr lang="en-US" dirty="0" smtClean="0">
                <a:solidFill>
                  <a:srgbClr val="3380E6"/>
                </a:solidFill>
                <a:latin typeface="Arial"/>
              </a:rPr>
              <a:t>Look (Cont.)</a:t>
            </a:r>
          </a:p>
        </p:txBody>
      </p:sp>
      <p:sp>
        <p:nvSpPr>
          <p:cNvPr id="70659" name="Text Placeholder 2"/>
          <p:cNvSpPr>
            <a:spLocks noGrp="1"/>
          </p:cNvSpPr>
          <p:nvPr>
            <p:ph type="body" idx="1"/>
          </p:nvPr>
        </p:nvSpPr>
        <p:spPr/>
        <p:txBody>
          <a:bodyPr>
            <a:normAutofit lnSpcReduction="10000"/>
          </a:bodyPr>
          <a:lstStyle/>
          <a:p>
            <a:pPr eaLnBrk="1" hangingPunct="1"/>
            <a:r>
              <a:rPr lang="en-US" altLang="en-US" dirty="0" smtClean="0">
                <a:solidFill>
                  <a:srgbClr val="000000"/>
                </a:solidFill>
                <a:latin typeface="Cambria" panose="02040503050406030204" pitchFamily="18" charset="0"/>
              </a:rPr>
              <a:t>In our </a:t>
            </a:r>
            <a:r>
              <a:rPr lang="en-US" altLang="en-US" dirty="0" err="1" smtClean="0">
                <a:solidFill>
                  <a:srgbClr val="000000"/>
                </a:solidFill>
                <a:latin typeface="Consolas" panose="020B0609020204030204" pitchFamily="49" charset="0"/>
              </a:rPr>
              <a:t>sqrt</a:t>
            </a:r>
            <a:r>
              <a:rPr lang="en-US" altLang="en-US" dirty="0" smtClean="0">
                <a:solidFill>
                  <a:srgbClr val="000000"/>
                </a:solidFill>
                <a:latin typeface="Cambria" panose="02040503050406030204" pitchFamily="18" charset="0"/>
              </a:rPr>
              <a:t> example above, an </a:t>
            </a:r>
            <a:r>
              <a:rPr lang="en-US" altLang="en-US" dirty="0" err="1" smtClean="0">
                <a:solidFill>
                  <a:srgbClr val="000000"/>
                </a:solidFill>
                <a:latin typeface="Consolas" panose="020B0609020204030204" pitchFamily="49" charset="0"/>
              </a:rPr>
              <a:t>int</a:t>
            </a:r>
            <a:r>
              <a:rPr lang="en-US" altLang="en-US" dirty="0" smtClean="0">
                <a:solidFill>
                  <a:srgbClr val="000000"/>
                </a:solidFill>
                <a:latin typeface="Cambria" panose="02040503050406030204" pitchFamily="18" charset="0"/>
              </a:rPr>
              <a:t> is automatically converted to a </a:t>
            </a:r>
            <a:r>
              <a:rPr lang="en-US" altLang="en-US" dirty="0" smtClean="0">
                <a:solidFill>
                  <a:srgbClr val="000000"/>
                </a:solidFill>
                <a:latin typeface="Consolas" panose="020B0609020204030204" pitchFamily="49" charset="0"/>
              </a:rPr>
              <a:t>double</a:t>
            </a:r>
            <a:r>
              <a:rPr lang="en-US" altLang="en-US" dirty="0" smtClean="0">
                <a:solidFill>
                  <a:srgbClr val="000000"/>
                </a:solidFill>
                <a:latin typeface="Cambria" panose="02040503050406030204" pitchFamily="18" charset="0"/>
              </a:rPr>
              <a:t> without changing its value. </a:t>
            </a:r>
          </a:p>
          <a:p>
            <a:pPr eaLnBrk="1" hangingPunct="1"/>
            <a:r>
              <a:rPr lang="en-US" altLang="en-US" dirty="0" smtClean="0">
                <a:solidFill>
                  <a:srgbClr val="000000"/>
                </a:solidFill>
                <a:latin typeface="Cambria" panose="02040503050406030204" pitchFamily="18" charset="0"/>
              </a:rPr>
              <a:t>However, a </a:t>
            </a:r>
            <a:r>
              <a:rPr lang="en-US" altLang="en-US" dirty="0" smtClean="0">
                <a:solidFill>
                  <a:srgbClr val="000000"/>
                </a:solidFill>
                <a:latin typeface="Consolas" panose="020B0609020204030204" pitchFamily="49" charset="0"/>
              </a:rPr>
              <a:t>double</a:t>
            </a:r>
            <a:r>
              <a:rPr lang="en-US" altLang="en-US" dirty="0" smtClean="0">
                <a:solidFill>
                  <a:srgbClr val="000000"/>
                </a:solidFill>
                <a:latin typeface="Cambria" panose="02040503050406030204" pitchFamily="18" charset="0"/>
              </a:rPr>
              <a:t> converted to an </a:t>
            </a:r>
            <a:r>
              <a:rPr lang="en-US" altLang="en-US" dirty="0" err="1" smtClean="0">
                <a:solidFill>
                  <a:srgbClr val="000000"/>
                </a:solidFill>
                <a:latin typeface="Consolas" panose="020B0609020204030204" pitchFamily="49" charset="0"/>
              </a:rPr>
              <a:t>int</a:t>
            </a:r>
            <a:r>
              <a:rPr lang="en-US" altLang="en-US" dirty="0" smtClean="0">
                <a:solidFill>
                  <a:srgbClr val="000000"/>
                </a:solidFill>
                <a:latin typeface="Cambria" panose="02040503050406030204" pitchFamily="18" charset="0"/>
              </a:rPr>
              <a:t> </a:t>
            </a:r>
            <a:r>
              <a:rPr lang="en-US" altLang="en-US" i="1" dirty="0" smtClean="0">
                <a:solidFill>
                  <a:srgbClr val="000000"/>
                </a:solidFill>
                <a:latin typeface="Cambria" panose="02040503050406030204" pitchFamily="18" charset="0"/>
              </a:rPr>
              <a:t>truncates</a:t>
            </a:r>
            <a:r>
              <a:rPr lang="en-US" altLang="en-US" dirty="0" smtClean="0">
                <a:solidFill>
                  <a:srgbClr val="000000"/>
                </a:solidFill>
                <a:latin typeface="Cambria" panose="02040503050406030204" pitchFamily="18" charset="0"/>
              </a:rPr>
              <a:t> the fractional part of the </a:t>
            </a:r>
            <a:r>
              <a:rPr lang="en-US" altLang="en-US" dirty="0" smtClean="0">
                <a:solidFill>
                  <a:srgbClr val="000000"/>
                </a:solidFill>
                <a:latin typeface="Consolas" panose="020B0609020204030204" pitchFamily="49" charset="0"/>
              </a:rPr>
              <a:t>double</a:t>
            </a:r>
            <a:r>
              <a:rPr lang="en-US" altLang="en-US" dirty="0" smtClean="0">
                <a:solidFill>
                  <a:srgbClr val="000000"/>
                </a:solidFill>
                <a:latin typeface="Cambria" panose="02040503050406030204" pitchFamily="18" charset="0"/>
              </a:rPr>
              <a:t> value, thus changing the original value. </a:t>
            </a:r>
          </a:p>
          <a:p>
            <a:pPr eaLnBrk="1" hangingPunct="1"/>
            <a:r>
              <a:rPr lang="en-US" altLang="en-US" dirty="0" smtClean="0">
                <a:solidFill>
                  <a:srgbClr val="000000"/>
                </a:solidFill>
                <a:latin typeface="Cambria" panose="02040503050406030204" pitchFamily="18" charset="0"/>
              </a:rPr>
              <a:t>Converting large integer types to small integer types (e.g., </a:t>
            </a:r>
            <a:r>
              <a:rPr lang="en-US" altLang="en-US" dirty="0" smtClean="0">
                <a:solidFill>
                  <a:srgbClr val="000000"/>
                </a:solidFill>
                <a:latin typeface="Consolas" panose="020B0609020204030204" pitchFamily="49" charset="0"/>
              </a:rPr>
              <a:t>long</a:t>
            </a:r>
            <a:r>
              <a:rPr lang="en-US" altLang="en-US" dirty="0" smtClean="0">
                <a:solidFill>
                  <a:srgbClr val="000000"/>
                </a:solidFill>
                <a:latin typeface="Cambria" panose="02040503050406030204" pitchFamily="18" charset="0"/>
              </a:rPr>
              <a:t> to </a:t>
            </a:r>
            <a:r>
              <a:rPr lang="en-US" altLang="en-US" dirty="0" smtClean="0">
                <a:solidFill>
                  <a:srgbClr val="000000"/>
                </a:solidFill>
                <a:latin typeface="Consolas" panose="020B0609020204030204" pitchFamily="49" charset="0"/>
              </a:rPr>
              <a:t>short</a:t>
            </a:r>
            <a:r>
              <a:rPr lang="en-US" altLang="en-US" dirty="0" smtClean="0">
                <a:solidFill>
                  <a:srgbClr val="000000"/>
                </a:solidFill>
                <a:latin typeface="Cambria" panose="02040503050406030204" pitchFamily="18" charset="0"/>
              </a:rPr>
              <a:t>) may also result in changed values. </a:t>
            </a:r>
          </a:p>
        </p:txBody>
      </p:sp>
    </p:spTree>
    <p:extLst>
      <p:ext uri="{BB962C8B-B14F-4D97-AF65-F5344CB8AC3E}">
        <p14:creationId xmlns:p14="http://schemas.microsoft.com/office/powerpoint/2010/main" val="3541821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0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1"/>
            <a:ext cx="8096249" cy="6255732"/>
          </a:xfrm>
          <a:prstGeom prst="rect">
            <a:avLst/>
          </a:prstGeom>
          <a:noFill/>
          <a:ln>
            <a:noFill/>
          </a:ln>
        </p:spPr>
      </p:pic>
    </p:spTree>
    <p:extLst>
      <p:ext uri="{BB962C8B-B14F-4D97-AF65-F5344CB8AC3E}">
        <p14:creationId xmlns:p14="http://schemas.microsoft.com/office/powerpoint/2010/main" val="3966954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5.6  </a:t>
            </a:r>
            <a:r>
              <a:rPr lang="en-US" dirty="0">
                <a:solidFill>
                  <a:srgbClr val="3380E6"/>
                </a:solidFill>
                <a:latin typeface="Arial"/>
              </a:rPr>
              <a:t> Function Prototypes: A Deeper </a:t>
            </a:r>
            <a:r>
              <a:rPr lang="en-US" dirty="0" smtClean="0">
                <a:solidFill>
                  <a:srgbClr val="3380E6"/>
                </a:solidFill>
                <a:latin typeface="Arial"/>
              </a:rPr>
              <a:t>Look (Cont.)</a:t>
            </a:r>
          </a:p>
        </p:txBody>
      </p:sp>
      <p:sp>
        <p:nvSpPr>
          <p:cNvPr id="71683" name="Text Placeholder 2"/>
          <p:cNvSpPr>
            <a:spLocks noGrp="1"/>
          </p:cNvSpPr>
          <p:nvPr>
            <p:ph type="body" idx="1"/>
          </p:nvPr>
        </p:nvSpPr>
        <p:spPr/>
        <p:txBody>
          <a:bodyPr>
            <a:normAutofit fontScale="92500" lnSpcReduction="10000"/>
          </a:bodyPr>
          <a:lstStyle/>
          <a:p>
            <a:pPr eaLnBrk="1" hangingPunct="1"/>
            <a:r>
              <a:rPr lang="en-US" altLang="en-US" dirty="0" smtClean="0">
                <a:solidFill>
                  <a:srgbClr val="000000"/>
                </a:solidFill>
                <a:latin typeface="Cambria" panose="02040503050406030204" pitchFamily="18" charset="0"/>
              </a:rPr>
              <a:t>The usual arithmetic conversion rules automatically apply to expressions containing values of two or more data types (also referred to as </a:t>
            </a:r>
            <a:r>
              <a:rPr lang="en-US" altLang="en-US" dirty="0" smtClean="0">
                <a:solidFill>
                  <a:srgbClr val="0000FF"/>
                </a:solidFill>
                <a:latin typeface="Cambria" panose="02040503050406030204" pitchFamily="18" charset="0"/>
              </a:rPr>
              <a:t>mixed-type expressions</a:t>
            </a:r>
            <a:r>
              <a:rPr lang="en-US" altLang="en-US" dirty="0" smtClean="0">
                <a:solidFill>
                  <a:srgbClr val="000000"/>
                </a:solidFill>
                <a:latin typeface="Cambria" panose="02040503050406030204" pitchFamily="18" charset="0"/>
              </a:rPr>
              <a:t>) and are handled for you by the compiler. </a:t>
            </a:r>
          </a:p>
          <a:p>
            <a:pPr eaLnBrk="1" hangingPunct="1"/>
            <a:r>
              <a:rPr lang="en-US" altLang="en-US" dirty="0" smtClean="0">
                <a:solidFill>
                  <a:srgbClr val="000000"/>
                </a:solidFill>
                <a:latin typeface="Cambria" panose="02040503050406030204" pitchFamily="18" charset="0"/>
              </a:rPr>
              <a:t>In a mixed-type expression, the compiler makes a temporary copy of the value that needs to be converted then converts the copy to the “highest” type in the expression—the original value remains unchanged. </a:t>
            </a:r>
          </a:p>
        </p:txBody>
      </p:sp>
    </p:spTree>
    <p:extLst>
      <p:ext uri="{BB962C8B-B14F-4D97-AF65-F5344CB8AC3E}">
        <p14:creationId xmlns:p14="http://schemas.microsoft.com/office/powerpoint/2010/main" val="21662497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5.6  </a:t>
            </a:r>
            <a:r>
              <a:rPr lang="en-US" dirty="0">
                <a:solidFill>
                  <a:srgbClr val="3380E6"/>
                </a:solidFill>
                <a:latin typeface="Arial"/>
              </a:rPr>
              <a:t> Function Prototypes: A Deeper </a:t>
            </a:r>
            <a:r>
              <a:rPr lang="en-US" dirty="0" smtClean="0">
                <a:solidFill>
                  <a:srgbClr val="3380E6"/>
                </a:solidFill>
                <a:latin typeface="Arial"/>
              </a:rPr>
              <a:t>Look (Cont.)</a:t>
            </a:r>
          </a:p>
        </p:txBody>
      </p:sp>
      <p:sp>
        <p:nvSpPr>
          <p:cNvPr id="72707"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The usual arithmetic conversion rules for a mixed-type expression containing at least one floating-point value are:</a:t>
            </a:r>
          </a:p>
          <a:p>
            <a:pPr lvl="1" eaLnBrk="1" hangingPunct="1"/>
            <a:r>
              <a:rPr lang="en-US" altLang="en-US" dirty="0" smtClean="0">
                <a:solidFill>
                  <a:srgbClr val="000000"/>
                </a:solidFill>
                <a:latin typeface="Cambria" panose="02040503050406030204" pitchFamily="18" charset="0"/>
              </a:rPr>
              <a:t>If one of the values is a long double, the other is converted to a long double.</a:t>
            </a:r>
          </a:p>
          <a:p>
            <a:pPr lvl="1" eaLnBrk="1" hangingPunct="1"/>
            <a:r>
              <a:rPr lang="en-US" altLang="en-US" dirty="0" smtClean="0">
                <a:solidFill>
                  <a:srgbClr val="000000"/>
                </a:solidFill>
                <a:latin typeface="Cambria" panose="02040503050406030204" pitchFamily="18" charset="0"/>
              </a:rPr>
              <a:t>If one of the values is a double, the other is converted to a double.</a:t>
            </a:r>
          </a:p>
          <a:p>
            <a:pPr lvl="1" eaLnBrk="1" hangingPunct="1"/>
            <a:r>
              <a:rPr lang="en-US" altLang="en-US" dirty="0" smtClean="0">
                <a:solidFill>
                  <a:srgbClr val="000000"/>
                </a:solidFill>
                <a:latin typeface="Cambria" panose="02040503050406030204" pitchFamily="18" charset="0"/>
              </a:rPr>
              <a:t>If one of the values is a float, the other is converted to a float.</a:t>
            </a:r>
          </a:p>
        </p:txBody>
      </p:sp>
    </p:spTree>
    <p:extLst>
      <p:ext uri="{BB962C8B-B14F-4D97-AF65-F5344CB8AC3E}">
        <p14:creationId xmlns:p14="http://schemas.microsoft.com/office/powerpoint/2010/main" val="11644387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5.6  </a:t>
            </a:r>
            <a:r>
              <a:rPr lang="en-US" dirty="0">
                <a:solidFill>
                  <a:srgbClr val="3380E6"/>
                </a:solidFill>
                <a:latin typeface="Arial"/>
              </a:rPr>
              <a:t> Function Prototypes: A Deeper </a:t>
            </a:r>
            <a:r>
              <a:rPr lang="en-US" dirty="0" smtClean="0">
                <a:solidFill>
                  <a:srgbClr val="3380E6"/>
                </a:solidFill>
                <a:latin typeface="Arial"/>
              </a:rPr>
              <a:t>Look (Cont.)</a:t>
            </a:r>
          </a:p>
        </p:txBody>
      </p:sp>
      <p:sp>
        <p:nvSpPr>
          <p:cNvPr id="73731" name="Text Placeholder 2"/>
          <p:cNvSpPr>
            <a:spLocks noGrp="1"/>
          </p:cNvSpPr>
          <p:nvPr>
            <p:ph type="body" idx="1"/>
          </p:nvPr>
        </p:nvSpPr>
        <p:spPr/>
        <p:txBody>
          <a:bodyPr/>
          <a:lstStyle/>
          <a:p>
            <a:pPr eaLnBrk="1" hangingPunct="1"/>
            <a:r>
              <a:rPr lang="en-US" altLang="en-US" sz="2500" dirty="0" smtClean="0">
                <a:solidFill>
                  <a:srgbClr val="000000"/>
                </a:solidFill>
                <a:latin typeface="Cambria" panose="02040503050406030204" pitchFamily="18" charset="0"/>
              </a:rPr>
              <a:t>If the mixed-type expression contains only integer types, then the usual arithmetic conversions specify a set of integer promotion rules. </a:t>
            </a:r>
          </a:p>
          <a:p>
            <a:pPr eaLnBrk="1" hangingPunct="1"/>
            <a:r>
              <a:rPr lang="en-US" altLang="en-US" sz="2500" dirty="0" smtClean="0">
                <a:solidFill>
                  <a:srgbClr val="000000"/>
                </a:solidFill>
                <a:latin typeface="Cambria" panose="02040503050406030204" pitchFamily="18" charset="0"/>
              </a:rPr>
              <a:t>In most cases, the integer types lower in Fig. 5.5 are converted to  types higher in the figure. </a:t>
            </a:r>
          </a:p>
          <a:p>
            <a:pPr eaLnBrk="1" hangingPunct="1"/>
            <a:r>
              <a:rPr lang="en-US" altLang="en-US" sz="2500" dirty="0" smtClean="0">
                <a:solidFill>
                  <a:srgbClr val="000000"/>
                </a:solidFill>
                <a:latin typeface="Cambria" panose="02040503050406030204" pitchFamily="18" charset="0"/>
              </a:rPr>
              <a:t>Section 6.3.1 of the C standard document specifies the complete details of arithmetic operands and the usual arithmetic conversion rules. </a:t>
            </a:r>
          </a:p>
          <a:p>
            <a:pPr eaLnBrk="1" hangingPunct="1"/>
            <a:r>
              <a:rPr lang="en-US" altLang="en-US" sz="2500" dirty="0" smtClean="0">
                <a:solidFill>
                  <a:srgbClr val="000000"/>
                </a:solidFill>
                <a:latin typeface="Cambria" panose="02040503050406030204" pitchFamily="18" charset="0"/>
              </a:rPr>
              <a:t>Figure 5.5 lists the floating-point and  data types with each type’s </a:t>
            </a:r>
            <a:r>
              <a:rPr lang="en-US" altLang="en-US" sz="2500" dirty="0" err="1" smtClean="0">
                <a:solidFill>
                  <a:srgbClr val="000000"/>
                </a:solidFill>
                <a:latin typeface="Consolas" panose="020B0609020204030204" pitchFamily="49" charset="0"/>
              </a:rPr>
              <a:t>printf</a:t>
            </a:r>
            <a:r>
              <a:rPr lang="en-US" altLang="en-US" sz="2500" dirty="0" smtClean="0">
                <a:solidFill>
                  <a:srgbClr val="000000"/>
                </a:solidFill>
                <a:latin typeface="Cambria" panose="02040503050406030204" pitchFamily="18" charset="0"/>
              </a:rPr>
              <a:t> and </a:t>
            </a:r>
            <a:r>
              <a:rPr lang="en-US" altLang="en-US" sz="2500" dirty="0" err="1" smtClean="0">
                <a:solidFill>
                  <a:srgbClr val="000000"/>
                </a:solidFill>
                <a:latin typeface="Consolas" panose="020B0609020204030204" pitchFamily="49" charset="0"/>
              </a:rPr>
              <a:t>scanf</a:t>
            </a:r>
            <a:r>
              <a:rPr lang="en-US" altLang="en-US" sz="2500" dirty="0" smtClean="0">
                <a:solidFill>
                  <a:srgbClr val="000000"/>
                </a:solidFill>
                <a:latin typeface="Cambria" panose="02040503050406030204" pitchFamily="18" charset="0"/>
              </a:rPr>
              <a:t> conversion specifications.</a:t>
            </a:r>
          </a:p>
          <a:p>
            <a:pPr eaLnBrk="1" hangingPunct="1"/>
            <a:endParaRPr lang="en-US" altLang="en-US" dirty="0" smtClean="0">
              <a:solidFill>
                <a:srgbClr val="000000"/>
              </a:solidFill>
              <a:latin typeface="Cambria" panose="02040503050406030204" pitchFamily="18" charset="0"/>
            </a:endParaRPr>
          </a:p>
        </p:txBody>
      </p:sp>
    </p:spTree>
    <p:extLst>
      <p:ext uri="{BB962C8B-B14F-4D97-AF65-F5344CB8AC3E}">
        <p14:creationId xmlns:p14="http://schemas.microsoft.com/office/powerpoint/2010/main" val="3262369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3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13741731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5.6  </a:t>
            </a:r>
            <a:r>
              <a:rPr lang="en-US" dirty="0">
                <a:solidFill>
                  <a:srgbClr val="3380E6"/>
                </a:solidFill>
                <a:latin typeface="Arial"/>
              </a:rPr>
              <a:t> Function Prototypes: A Deeper </a:t>
            </a:r>
            <a:r>
              <a:rPr lang="en-US" dirty="0" smtClean="0">
                <a:solidFill>
                  <a:srgbClr val="3380E6"/>
                </a:solidFill>
                <a:latin typeface="Arial"/>
              </a:rPr>
              <a:t>Look (Cont.)</a:t>
            </a:r>
          </a:p>
        </p:txBody>
      </p:sp>
      <p:sp>
        <p:nvSpPr>
          <p:cNvPr id="76803" name="Text Placeholder 2"/>
          <p:cNvSpPr>
            <a:spLocks noGrp="1"/>
          </p:cNvSpPr>
          <p:nvPr>
            <p:ph type="body" idx="1"/>
          </p:nvPr>
        </p:nvSpPr>
        <p:spPr/>
        <p:txBody>
          <a:bodyPr/>
          <a:lstStyle/>
          <a:p>
            <a:pPr eaLnBrk="1" hangingPunct="1">
              <a:lnSpc>
                <a:spcPct val="80000"/>
              </a:lnSpc>
            </a:pPr>
            <a:r>
              <a:rPr lang="en-US" altLang="en-US" sz="2500" dirty="0" smtClean="0">
                <a:solidFill>
                  <a:srgbClr val="000000"/>
                </a:solidFill>
                <a:latin typeface="Cambria" panose="02040503050406030204" pitchFamily="18" charset="0"/>
              </a:rPr>
              <a:t>A value can be converted to a lower type only by explicitly assigning the value to a variable of lower type, or by using a cast operator. </a:t>
            </a:r>
          </a:p>
          <a:p>
            <a:pPr eaLnBrk="1" hangingPunct="1">
              <a:lnSpc>
                <a:spcPct val="80000"/>
              </a:lnSpc>
            </a:pPr>
            <a:r>
              <a:rPr lang="en-US" altLang="en-US" sz="2500" dirty="0" smtClean="0">
                <a:solidFill>
                  <a:srgbClr val="000000"/>
                </a:solidFill>
                <a:latin typeface="Cambria" panose="02040503050406030204" pitchFamily="18" charset="0"/>
              </a:rPr>
              <a:t>Function argument values are converted to the parameter types in a function prototype as if they were being assigned directly to variables of those types. </a:t>
            </a:r>
          </a:p>
          <a:p>
            <a:pPr eaLnBrk="1" hangingPunct="1">
              <a:lnSpc>
                <a:spcPct val="80000"/>
              </a:lnSpc>
            </a:pPr>
            <a:r>
              <a:rPr lang="en-US" altLang="en-US" sz="2500" dirty="0" smtClean="0">
                <a:solidFill>
                  <a:srgbClr val="000000"/>
                </a:solidFill>
                <a:latin typeface="Cambria" panose="02040503050406030204" pitchFamily="18" charset="0"/>
              </a:rPr>
              <a:t>If our </a:t>
            </a:r>
            <a:r>
              <a:rPr lang="en-US" altLang="en-US" sz="2500" dirty="0" smtClean="0">
                <a:solidFill>
                  <a:srgbClr val="000000"/>
                </a:solidFill>
                <a:latin typeface="Consolas" panose="020B0609020204030204" pitchFamily="49" charset="0"/>
              </a:rPr>
              <a:t>square</a:t>
            </a:r>
            <a:r>
              <a:rPr lang="en-US" altLang="en-US" sz="2500" dirty="0" smtClean="0">
                <a:solidFill>
                  <a:srgbClr val="000000"/>
                </a:solidFill>
                <a:latin typeface="Cambria" panose="02040503050406030204" pitchFamily="18" charset="0"/>
              </a:rPr>
              <a:t> function that uses an integer parameter (Fig. 5.3) is called with a floating-point argument, the argument is converted to </a:t>
            </a:r>
            <a:r>
              <a:rPr lang="en-US" altLang="en-US" sz="2500" dirty="0" err="1" smtClean="0">
                <a:solidFill>
                  <a:srgbClr val="000000"/>
                </a:solidFill>
                <a:latin typeface="Consolas" panose="020B0609020204030204" pitchFamily="49" charset="0"/>
              </a:rPr>
              <a:t>int</a:t>
            </a:r>
            <a:r>
              <a:rPr lang="en-US" altLang="en-US" sz="2500" dirty="0" smtClean="0">
                <a:solidFill>
                  <a:srgbClr val="000000"/>
                </a:solidFill>
                <a:latin typeface="Cambria" panose="02040503050406030204" pitchFamily="18" charset="0"/>
              </a:rPr>
              <a:t> (a lower type), and </a:t>
            </a:r>
            <a:r>
              <a:rPr lang="en-US" altLang="en-US" sz="2500" dirty="0" smtClean="0">
                <a:solidFill>
                  <a:srgbClr val="000000"/>
                </a:solidFill>
                <a:latin typeface="Consolas" panose="020B0609020204030204" pitchFamily="49" charset="0"/>
              </a:rPr>
              <a:t>square</a:t>
            </a:r>
            <a:r>
              <a:rPr lang="en-US" altLang="en-US" sz="2500" dirty="0" smtClean="0">
                <a:solidFill>
                  <a:srgbClr val="000000"/>
                </a:solidFill>
                <a:latin typeface="Cambria" panose="02040503050406030204" pitchFamily="18" charset="0"/>
              </a:rPr>
              <a:t> usually returns an incorrect value. </a:t>
            </a:r>
          </a:p>
          <a:p>
            <a:pPr eaLnBrk="1" hangingPunct="1">
              <a:lnSpc>
                <a:spcPct val="80000"/>
              </a:lnSpc>
            </a:pPr>
            <a:r>
              <a:rPr lang="en-US" altLang="en-US" sz="2500" dirty="0" smtClean="0">
                <a:solidFill>
                  <a:srgbClr val="000000"/>
                </a:solidFill>
                <a:latin typeface="Cambria" panose="02040503050406030204" pitchFamily="18" charset="0"/>
              </a:rPr>
              <a:t>For example, </a:t>
            </a:r>
            <a:r>
              <a:rPr lang="en-US" altLang="en-US" sz="2500" dirty="0" smtClean="0">
                <a:solidFill>
                  <a:srgbClr val="000000"/>
                </a:solidFill>
                <a:latin typeface="Consolas" panose="020B0609020204030204" pitchFamily="49" charset="0"/>
              </a:rPr>
              <a:t>square(4.5</a:t>
            </a:r>
            <a:r>
              <a:rPr lang="en-US" altLang="en-US" sz="2500" dirty="0" smtClean="0">
                <a:solidFill>
                  <a:srgbClr val="000000"/>
                </a:solidFill>
                <a:latin typeface="Cambria" panose="02040503050406030204" pitchFamily="18" charset="0"/>
              </a:rPr>
              <a:t>) returns </a:t>
            </a:r>
            <a:r>
              <a:rPr lang="en-US" altLang="en-US" sz="2500" dirty="0" smtClean="0">
                <a:solidFill>
                  <a:srgbClr val="000000"/>
                </a:solidFill>
                <a:latin typeface="Consolas" panose="020B0609020204030204" pitchFamily="49" charset="0"/>
              </a:rPr>
              <a:t>16</a:t>
            </a:r>
            <a:r>
              <a:rPr lang="en-US" altLang="en-US" sz="2500" dirty="0" smtClean="0">
                <a:solidFill>
                  <a:srgbClr val="000000"/>
                </a:solidFill>
                <a:latin typeface="Cambria" panose="02040503050406030204" pitchFamily="18" charset="0"/>
              </a:rPr>
              <a:t>, not </a:t>
            </a:r>
            <a:r>
              <a:rPr lang="en-US" altLang="en-US" sz="2500" dirty="0" smtClean="0">
                <a:solidFill>
                  <a:srgbClr val="000000"/>
                </a:solidFill>
                <a:latin typeface="Consolas" panose="020B0609020204030204" pitchFamily="49" charset="0"/>
              </a:rPr>
              <a:t>20.25</a:t>
            </a:r>
            <a:r>
              <a:rPr lang="en-US" altLang="en-US" sz="2500" dirty="0" smtClean="0">
                <a:solidFill>
                  <a:srgbClr val="000000"/>
                </a:solidFill>
                <a:latin typeface="Cambria" panose="02040503050406030204" pitchFamily="18" charset="0"/>
              </a:rPr>
              <a:t>.</a:t>
            </a:r>
          </a:p>
        </p:txBody>
      </p:sp>
    </p:spTree>
    <p:extLst>
      <p:ext uri="{BB962C8B-B14F-4D97-AF65-F5344CB8AC3E}">
        <p14:creationId xmlns:p14="http://schemas.microsoft.com/office/powerpoint/2010/main" val="31487680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3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1444962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5.6  </a:t>
            </a:r>
            <a:r>
              <a:rPr lang="en-US" dirty="0">
                <a:solidFill>
                  <a:srgbClr val="3380E6"/>
                </a:solidFill>
                <a:latin typeface="Arial"/>
              </a:rPr>
              <a:t> Function Prototypes: A Deeper </a:t>
            </a:r>
            <a:r>
              <a:rPr lang="en-US" dirty="0" smtClean="0">
                <a:solidFill>
                  <a:srgbClr val="3380E6"/>
                </a:solidFill>
                <a:latin typeface="Arial"/>
              </a:rPr>
              <a:t>Look (Cont.)</a:t>
            </a:r>
          </a:p>
        </p:txBody>
      </p:sp>
      <p:sp>
        <p:nvSpPr>
          <p:cNvPr id="78851"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If there is no function prototype for a function, the compiler forms its own function prototype using the first occurrence of the function—either the function definition or a call to the function. </a:t>
            </a:r>
          </a:p>
          <a:p>
            <a:pPr eaLnBrk="1" hangingPunct="1"/>
            <a:r>
              <a:rPr lang="en-US" altLang="en-US" dirty="0" smtClean="0">
                <a:solidFill>
                  <a:srgbClr val="000000"/>
                </a:solidFill>
                <a:latin typeface="Cambria" panose="02040503050406030204" pitchFamily="18" charset="0"/>
              </a:rPr>
              <a:t>This typically leads to warnings or errors, depending on the compiler. </a:t>
            </a:r>
          </a:p>
        </p:txBody>
      </p:sp>
    </p:spTree>
    <p:extLst>
      <p:ext uri="{BB962C8B-B14F-4D97-AF65-F5344CB8AC3E}">
        <p14:creationId xmlns:p14="http://schemas.microsoft.com/office/powerpoint/2010/main" val="7731016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3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50" cy="6314610"/>
          </a:xfrm>
          <a:prstGeom prst="rect">
            <a:avLst/>
          </a:prstGeom>
          <a:noFill/>
          <a:ln>
            <a:noFill/>
          </a:ln>
        </p:spPr>
      </p:pic>
    </p:spTree>
    <p:extLst>
      <p:ext uri="{BB962C8B-B14F-4D97-AF65-F5344CB8AC3E}">
        <p14:creationId xmlns:p14="http://schemas.microsoft.com/office/powerpoint/2010/main" val="20433697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3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20050" cy="6196855"/>
          </a:xfrm>
          <a:prstGeom prst="rect">
            <a:avLst/>
          </a:prstGeom>
          <a:noFill/>
          <a:ln>
            <a:noFill/>
          </a:ln>
        </p:spPr>
      </p:pic>
    </p:spTree>
    <p:extLst>
      <p:ext uri="{BB962C8B-B14F-4D97-AF65-F5344CB8AC3E}">
        <p14:creationId xmlns:p14="http://schemas.microsoft.com/office/powerpoint/2010/main" val="17271675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5.7  </a:t>
            </a:r>
            <a:r>
              <a:rPr lang="en-US" dirty="0" smtClean="0">
                <a:solidFill>
                  <a:srgbClr val="3380E6"/>
                </a:solidFill>
                <a:latin typeface="Arial"/>
              </a:rPr>
              <a:t>Function Call Stack and Stack Frames</a:t>
            </a:r>
          </a:p>
        </p:txBody>
      </p:sp>
      <p:sp>
        <p:nvSpPr>
          <p:cNvPr id="81923" name="Text Placeholder 2"/>
          <p:cNvSpPr>
            <a:spLocks noGrp="1"/>
          </p:cNvSpPr>
          <p:nvPr>
            <p:ph type="body" idx="1"/>
          </p:nvPr>
        </p:nvSpPr>
        <p:spPr/>
        <p:txBody>
          <a:bodyPr/>
          <a:lstStyle/>
          <a:p>
            <a:pPr eaLnBrk="1" hangingPunct="1">
              <a:lnSpc>
                <a:spcPct val="80000"/>
              </a:lnSpc>
            </a:pPr>
            <a:r>
              <a:rPr lang="en-US" altLang="en-US" sz="2500" dirty="0" smtClean="0">
                <a:solidFill>
                  <a:srgbClr val="000000"/>
                </a:solidFill>
                <a:latin typeface="Cambria" panose="02040503050406030204" pitchFamily="18" charset="0"/>
              </a:rPr>
              <a:t>To understand how C performs function calls, we first need to consider a data structure (i.e., collection of related data items) known as a </a:t>
            </a:r>
            <a:r>
              <a:rPr lang="en-US" altLang="en-US" sz="2500" dirty="0" smtClean="0">
                <a:solidFill>
                  <a:srgbClr val="0000FF"/>
                </a:solidFill>
                <a:latin typeface="Cambria" panose="02040503050406030204" pitchFamily="18" charset="0"/>
              </a:rPr>
              <a:t>stack</a:t>
            </a:r>
            <a:r>
              <a:rPr lang="en-US" altLang="en-US" sz="2500" dirty="0" smtClean="0">
                <a:solidFill>
                  <a:srgbClr val="000000"/>
                </a:solidFill>
                <a:latin typeface="Cambria" panose="02040503050406030204" pitchFamily="18" charset="0"/>
              </a:rPr>
              <a:t>. </a:t>
            </a:r>
          </a:p>
          <a:p>
            <a:pPr eaLnBrk="1" hangingPunct="1">
              <a:lnSpc>
                <a:spcPct val="80000"/>
              </a:lnSpc>
            </a:pPr>
            <a:r>
              <a:rPr lang="en-US" altLang="en-US" sz="2500" dirty="0" smtClean="0">
                <a:solidFill>
                  <a:srgbClr val="000000"/>
                </a:solidFill>
                <a:latin typeface="Cambria" panose="02040503050406030204" pitchFamily="18" charset="0"/>
              </a:rPr>
              <a:t>Think of a stack as analogous to a pile of dishes. </a:t>
            </a:r>
          </a:p>
          <a:p>
            <a:pPr eaLnBrk="1" hangingPunct="1">
              <a:lnSpc>
                <a:spcPct val="80000"/>
              </a:lnSpc>
            </a:pPr>
            <a:r>
              <a:rPr lang="en-US" altLang="en-US" sz="2500" dirty="0" smtClean="0">
                <a:solidFill>
                  <a:srgbClr val="000000"/>
                </a:solidFill>
                <a:latin typeface="Cambria" panose="02040503050406030204" pitchFamily="18" charset="0"/>
              </a:rPr>
              <a:t>When a dish is placed on the pile, it’s normally placed at the top (referred to as </a:t>
            </a:r>
            <a:r>
              <a:rPr lang="en-US" altLang="en-US" sz="2500" dirty="0" smtClean="0">
                <a:solidFill>
                  <a:srgbClr val="0000FF"/>
                </a:solidFill>
                <a:latin typeface="Cambria" panose="02040503050406030204" pitchFamily="18" charset="0"/>
              </a:rPr>
              <a:t>pushing </a:t>
            </a:r>
            <a:r>
              <a:rPr lang="en-US" altLang="en-US" sz="2500" dirty="0" smtClean="0">
                <a:solidFill>
                  <a:srgbClr val="000000"/>
                </a:solidFill>
                <a:latin typeface="Cambria" panose="02040503050406030204" pitchFamily="18" charset="0"/>
              </a:rPr>
              <a:t>the dish onto the stack). </a:t>
            </a:r>
          </a:p>
          <a:p>
            <a:pPr eaLnBrk="1" hangingPunct="1">
              <a:lnSpc>
                <a:spcPct val="80000"/>
              </a:lnSpc>
            </a:pPr>
            <a:r>
              <a:rPr lang="en-US" altLang="en-US" sz="2500" dirty="0" smtClean="0">
                <a:solidFill>
                  <a:srgbClr val="000000"/>
                </a:solidFill>
                <a:latin typeface="Cambria" panose="02040503050406030204" pitchFamily="18" charset="0"/>
              </a:rPr>
              <a:t>Similarly, when a dish is removed from the pile, it’s normally removed from the top (referred to as </a:t>
            </a:r>
            <a:r>
              <a:rPr lang="en-US" altLang="en-US" sz="2500" dirty="0" smtClean="0">
                <a:solidFill>
                  <a:srgbClr val="0000FF"/>
                </a:solidFill>
                <a:latin typeface="Cambria" panose="02040503050406030204" pitchFamily="18" charset="0"/>
              </a:rPr>
              <a:t>popping </a:t>
            </a:r>
            <a:r>
              <a:rPr lang="en-US" altLang="en-US" sz="2500" dirty="0" smtClean="0">
                <a:solidFill>
                  <a:srgbClr val="000000"/>
                </a:solidFill>
                <a:latin typeface="Cambria" panose="02040503050406030204" pitchFamily="18" charset="0"/>
              </a:rPr>
              <a:t>the dish off the stack). </a:t>
            </a:r>
          </a:p>
          <a:p>
            <a:pPr eaLnBrk="1" hangingPunct="1">
              <a:lnSpc>
                <a:spcPct val="80000"/>
              </a:lnSpc>
            </a:pPr>
            <a:r>
              <a:rPr lang="en-US" altLang="en-US" sz="2500" dirty="0" smtClean="0">
                <a:solidFill>
                  <a:srgbClr val="000000"/>
                </a:solidFill>
                <a:latin typeface="Cambria" panose="02040503050406030204" pitchFamily="18" charset="0"/>
              </a:rPr>
              <a:t>Stacks are known as </a:t>
            </a:r>
            <a:r>
              <a:rPr lang="en-US" altLang="en-US" sz="2500" dirty="0" smtClean="0">
                <a:solidFill>
                  <a:srgbClr val="0000FF"/>
                </a:solidFill>
                <a:latin typeface="Cambria" panose="02040503050406030204" pitchFamily="18" charset="0"/>
              </a:rPr>
              <a:t>last-in, first-out (LIFO) </a:t>
            </a:r>
            <a:r>
              <a:rPr lang="en-US" altLang="en-US" sz="2500" dirty="0" smtClean="0">
                <a:solidFill>
                  <a:srgbClr val="000000"/>
                </a:solidFill>
                <a:latin typeface="Cambria" panose="02040503050406030204" pitchFamily="18" charset="0"/>
              </a:rPr>
              <a:t>data structures—the </a:t>
            </a:r>
            <a:r>
              <a:rPr lang="en-US" altLang="en-US" sz="2500" i="1" dirty="0" smtClean="0">
                <a:solidFill>
                  <a:srgbClr val="000000"/>
                </a:solidFill>
                <a:latin typeface="Cambria" panose="02040503050406030204" pitchFamily="18" charset="0"/>
              </a:rPr>
              <a:t>last</a:t>
            </a:r>
            <a:r>
              <a:rPr lang="en-US" altLang="en-US" sz="2500" dirty="0" smtClean="0">
                <a:solidFill>
                  <a:srgbClr val="000000"/>
                </a:solidFill>
                <a:latin typeface="Cambria" panose="02040503050406030204" pitchFamily="18" charset="0"/>
              </a:rPr>
              <a:t> item pushed (inserted) on the stack is the </a:t>
            </a:r>
            <a:r>
              <a:rPr lang="en-US" altLang="en-US" sz="2500" i="1" dirty="0" smtClean="0">
                <a:solidFill>
                  <a:srgbClr val="000000"/>
                </a:solidFill>
                <a:latin typeface="Cambria" panose="02040503050406030204" pitchFamily="18" charset="0"/>
              </a:rPr>
              <a:t>first</a:t>
            </a:r>
            <a:r>
              <a:rPr lang="en-US" altLang="en-US" sz="2500" dirty="0" smtClean="0">
                <a:solidFill>
                  <a:srgbClr val="000000"/>
                </a:solidFill>
                <a:latin typeface="Cambria" panose="02040503050406030204" pitchFamily="18" charset="0"/>
              </a:rPr>
              <a:t> item popped (removed) from the stack. </a:t>
            </a:r>
          </a:p>
        </p:txBody>
      </p:sp>
    </p:spTree>
    <p:extLst>
      <p:ext uri="{BB962C8B-B14F-4D97-AF65-F5344CB8AC3E}">
        <p14:creationId xmlns:p14="http://schemas.microsoft.com/office/powerpoint/2010/main" val="968545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0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3226489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5.7  </a:t>
            </a:r>
            <a:r>
              <a:rPr lang="en-US" dirty="0" smtClean="0">
                <a:solidFill>
                  <a:srgbClr val="3380E6"/>
                </a:solidFill>
                <a:latin typeface="Arial"/>
              </a:rPr>
              <a:t>Function Call Stack and Stack  Frames (Cont.)</a:t>
            </a:r>
          </a:p>
        </p:txBody>
      </p:sp>
      <p:sp>
        <p:nvSpPr>
          <p:cNvPr id="82947" name="Text Placeholder 2"/>
          <p:cNvSpPr>
            <a:spLocks noGrp="1"/>
          </p:cNvSpPr>
          <p:nvPr>
            <p:ph type="body" idx="1"/>
          </p:nvPr>
        </p:nvSpPr>
        <p:spPr/>
        <p:txBody>
          <a:bodyPr>
            <a:normAutofit lnSpcReduction="10000"/>
          </a:bodyPr>
          <a:lstStyle/>
          <a:p>
            <a:pPr eaLnBrk="1" hangingPunct="1">
              <a:lnSpc>
                <a:spcPct val="90000"/>
              </a:lnSpc>
            </a:pPr>
            <a:r>
              <a:rPr lang="en-US" altLang="en-US" dirty="0" smtClean="0">
                <a:solidFill>
                  <a:srgbClr val="000000"/>
                </a:solidFill>
                <a:latin typeface="Cambria" panose="02040503050406030204" pitchFamily="18" charset="0"/>
              </a:rPr>
              <a:t>An important mechanism for computer science students to understand is the </a:t>
            </a:r>
            <a:r>
              <a:rPr lang="en-US" altLang="en-US" dirty="0" smtClean="0">
                <a:solidFill>
                  <a:srgbClr val="0000FF"/>
                </a:solidFill>
                <a:latin typeface="Cambria" panose="02040503050406030204" pitchFamily="18" charset="0"/>
              </a:rPr>
              <a:t>function call stack </a:t>
            </a:r>
            <a:r>
              <a:rPr lang="en-US" altLang="en-US" dirty="0" smtClean="0">
                <a:solidFill>
                  <a:srgbClr val="000000"/>
                </a:solidFill>
                <a:latin typeface="Cambria" panose="02040503050406030204" pitchFamily="18" charset="0"/>
              </a:rPr>
              <a:t>(sometimes referred to as the </a:t>
            </a:r>
            <a:r>
              <a:rPr lang="en-US" altLang="en-US" dirty="0" smtClean="0">
                <a:solidFill>
                  <a:srgbClr val="0000FF"/>
                </a:solidFill>
                <a:latin typeface="Cambria" panose="02040503050406030204" pitchFamily="18" charset="0"/>
              </a:rPr>
              <a:t>program execution stack</a:t>
            </a:r>
            <a:r>
              <a:rPr lang="en-US" altLang="en-US" dirty="0" smtClean="0">
                <a:solidFill>
                  <a:srgbClr val="000000"/>
                </a:solidFill>
                <a:latin typeface="Cambria" panose="02040503050406030204" pitchFamily="18" charset="0"/>
              </a:rPr>
              <a:t>). </a:t>
            </a:r>
          </a:p>
          <a:p>
            <a:pPr eaLnBrk="1" hangingPunct="1">
              <a:lnSpc>
                <a:spcPct val="90000"/>
              </a:lnSpc>
            </a:pPr>
            <a:r>
              <a:rPr lang="en-US" altLang="en-US" dirty="0" smtClean="0">
                <a:solidFill>
                  <a:srgbClr val="000000"/>
                </a:solidFill>
                <a:latin typeface="Cambria" panose="02040503050406030204" pitchFamily="18" charset="0"/>
              </a:rPr>
              <a:t>This data structure—working “behind the scenes”—supports the function call/return mechanism. </a:t>
            </a:r>
          </a:p>
          <a:p>
            <a:pPr eaLnBrk="1" hangingPunct="1">
              <a:lnSpc>
                <a:spcPct val="90000"/>
              </a:lnSpc>
            </a:pPr>
            <a:r>
              <a:rPr lang="en-US" altLang="en-US" dirty="0" smtClean="0">
                <a:solidFill>
                  <a:srgbClr val="000000"/>
                </a:solidFill>
                <a:latin typeface="Cambria" panose="02040503050406030204" pitchFamily="18" charset="0"/>
              </a:rPr>
              <a:t>It also supports the creation, maintenance and destruction of each called function’s local variables. </a:t>
            </a:r>
          </a:p>
        </p:txBody>
      </p:sp>
    </p:spTree>
    <p:extLst>
      <p:ext uri="{BB962C8B-B14F-4D97-AF65-F5344CB8AC3E}">
        <p14:creationId xmlns:p14="http://schemas.microsoft.com/office/powerpoint/2010/main" val="41920546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5.7  </a:t>
            </a:r>
            <a:r>
              <a:rPr lang="en-US" dirty="0" smtClean="0">
                <a:solidFill>
                  <a:srgbClr val="3380E6"/>
                </a:solidFill>
                <a:latin typeface="Arial"/>
              </a:rPr>
              <a:t>Function Call Stack and Stack Frames (Cont.)</a:t>
            </a:r>
          </a:p>
        </p:txBody>
      </p:sp>
      <p:sp>
        <p:nvSpPr>
          <p:cNvPr id="83971" name="Text Placeholder 2"/>
          <p:cNvSpPr>
            <a:spLocks noGrp="1"/>
          </p:cNvSpPr>
          <p:nvPr>
            <p:ph type="body" idx="1"/>
          </p:nvPr>
        </p:nvSpPr>
        <p:spPr/>
        <p:txBody>
          <a:bodyPr>
            <a:normAutofit fontScale="92500" lnSpcReduction="10000"/>
          </a:bodyPr>
          <a:lstStyle/>
          <a:p>
            <a:pPr eaLnBrk="1" hangingPunct="1"/>
            <a:r>
              <a:rPr lang="en-US" altLang="en-US" dirty="0" smtClean="0">
                <a:solidFill>
                  <a:srgbClr val="000000"/>
                </a:solidFill>
                <a:latin typeface="Cambria" panose="02040503050406030204" pitchFamily="18" charset="0"/>
              </a:rPr>
              <a:t>As each function is called, it may call other functions, which may call other functions—all before any function returns. </a:t>
            </a:r>
          </a:p>
          <a:p>
            <a:pPr eaLnBrk="1" hangingPunct="1"/>
            <a:r>
              <a:rPr lang="en-US" altLang="en-US" dirty="0" smtClean="0">
                <a:solidFill>
                  <a:srgbClr val="000000"/>
                </a:solidFill>
                <a:latin typeface="Cambria" panose="02040503050406030204" pitchFamily="18" charset="0"/>
              </a:rPr>
              <a:t>Each function eventually must return control to the function that called it. </a:t>
            </a:r>
          </a:p>
          <a:p>
            <a:pPr eaLnBrk="1" hangingPunct="1"/>
            <a:r>
              <a:rPr lang="en-US" altLang="en-US" dirty="0" smtClean="0">
                <a:solidFill>
                  <a:srgbClr val="000000"/>
                </a:solidFill>
                <a:latin typeface="Cambria" panose="02040503050406030204" pitchFamily="18" charset="0"/>
              </a:rPr>
              <a:t>So, we must keep track of the return addresses that each function needs to return control to the function that called it. </a:t>
            </a:r>
          </a:p>
          <a:p>
            <a:pPr eaLnBrk="1" hangingPunct="1"/>
            <a:r>
              <a:rPr lang="en-US" altLang="en-US" dirty="0" smtClean="0">
                <a:solidFill>
                  <a:srgbClr val="000000"/>
                </a:solidFill>
                <a:latin typeface="Cambria" panose="02040503050406030204" pitchFamily="18" charset="0"/>
              </a:rPr>
              <a:t>The function call stack is the perfect data structure for handling this information. </a:t>
            </a:r>
          </a:p>
        </p:txBody>
      </p:sp>
    </p:spTree>
    <p:extLst>
      <p:ext uri="{BB962C8B-B14F-4D97-AF65-F5344CB8AC3E}">
        <p14:creationId xmlns:p14="http://schemas.microsoft.com/office/powerpoint/2010/main" val="5206515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5.7  </a:t>
            </a:r>
            <a:r>
              <a:rPr lang="en-US" dirty="0" smtClean="0">
                <a:solidFill>
                  <a:srgbClr val="3380E6"/>
                </a:solidFill>
                <a:latin typeface="Arial"/>
              </a:rPr>
              <a:t>Function Call Stack and Stack Frames (Cont.)</a:t>
            </a:r>
          </a:p>
        </p:txBody>
      </p:sp>
      <p:sp>
        <p:nvSpPr>
          <p:cNvPr id="84995" name="Text Placeholder 2"/>
          <p:cNvSpPr>
            <a:spLocks noGrp="1"/>
          </p:cNvSpPr>
          <p:nvPr>
            <p:ph type="body" idx="1"/>
          </p:nvPr>
        </p:nvSpPr>
        <p:spPr/>
        <p:txBody>
          <a:bodyPr>
            <a:normAutofit fontScale="92500" lnSpcReduction="10000"/>
          </a:bodyPr>
          <a:lstStyle/>
          <a:p>
            <a:pPr eaLnBrk="1" hangingPunct="1"/>
            <a:r>
              <a:rPr lang="en-US" altLang="en-US" dirty="0" smtClean="0">
                <a:solidFill>
                  <a:srgbClr val="000000"/>
                </a:solidFill>
                <a:latin typeface="Cambria" panose="02040503050406030204" pitchFamily="18" charset="0"/>
              </a:rPr>
              <a:t>Each time a function calls another function, an entry is </a:t>
            </a:r>
            <a:r>
              <a:rPr lang="en-US" altLang="en-US" i="1" dirty="0" smtClean="0">
                <a:solidFill>
                  <a:srgbClr val="000000"/>
                </a:solidFill>
                <a:latin typeface="Cambria" panose="02040503050406030204" pitchFamily="18" charset="0"/>
              </a:rPr>
              <a:t>pushed</a:t>
            </a:r>
            <a:r>
              <a:rPr lang="en-US" altLang="en-US" dirty="0" smtClean="0">
                <a:solidFill>
                  <a:srgbClr val="000000"/>
                </a:solidFill>
                <a:latin typeface="Cambria" panose="02040503050406030204" pitchFamily="18" charset="0"/>
              </a:rPr>
              <a:t> onto the stack. </a:t>
            </a:r>
          </a:p>
          <a:p>
            <a:pPr eaLnBrk="1" hangingPunct="1"/>
            <a:r>
              <a:rPr lang="en-US" altLang="en-US" dirty="0" smtClean="0">
                <a:solidFill>
                  <a:srgbClr val="000000"/>
                </a:solidFill>
                <a:latin typeface="Cambria" panose="02040503050406030204" pitchFamily="18" charset="0"/>
              </a:rPr>
              <a:t>This entry, called a </a:t>
            </a:r>
            <a:r>
              <a:rPr lang="en-US" altLang="en-US" dirty="0" smtClean="0">
                <a:solidFill>
                  <a:srgbClr val="0000FF"/>
                </a:solidFill>
                <a:latin typeface="Cambria" panose="02040503050406030204" pitchFamily="18" charset="0"/>
              </a:rPr>
              <a:t>stack frame</a:t>
            </a:r>
            <a:r>
              <a:rPr lang="en-US" altLang="en-US" dirty="0" smtClean="0">
                <a:solidFill>
                  <a:srgbClr val="000000"/>
                </a:solidFill>
                <a:latin typeface="Cambria" panose="02040503050406030204" pitchFamily="18" charset="0"/>
              </a:rPr>
              <a:t>, contains the </a:t>
            </a:r>
            <a:r>
              <a:rPr lang="en-US" altLang="en-US" i="1" dirty="0" smtClean="0">
                <a:solidFill>
                  <a:srgbClr val="000000"/>
                </a:solidFill>
                <a:latin typeface="Cambria" panose="02040503050406030204" pitchFamily="18" charset="0"/>
              </a:rPr>
              <a:t>return</a:t>
            </a:r>
            <a:r>
              <a:rPr lang="en-US" altLang="en-US" dirty="0" smtClean="0">
                <a:solidFill>
                  <a:srgbClr val="000000"/>
                </a:solidFill>
                <a:latin typeface="Cambria" panose="02040503050406030204" pitchFamily="18" charset="0"/>
              </a:rPr>
              <a:t> </a:t>
            </a:r>
            <a:r>
              <a:rPr lang="en-US" altLang="en-US" i="1" dirty="0" smtClean="0">
                <a:solidFill>
                  <a:srgbClr val="000000"/>
                </a:solidFill>
                <a:latin typeface="Cambria" panose="02040503050406030204" pitchFamily="18" charset="0"/>
              </a:rPr>
              <a:t>address</a:t>
            </a:r>
            <a:r>
              <a:rPr lang="en-US" altLang="en-US" dirty="0" smtClean="0">
                <a:solidFill>
                  <a:srgbClr val="000000"/>
                </a:solidFill>
                <a:latin typeface="Cambria" panose="02040503050406030204" pitchFamily="18" charset="0"/>
              </a:rPr>
              <a:t> that the called function needs in order to return to the calling function. </a:t>
            </a:r>
          </a:p>
          <a:p>
            <a:pPr eaLnBrk="1" hangingPunct="1"/>
            <a:r>
              <a:rPr lang="en-US" altLang="en-US" dirty="0" smtClean="0">
                <a:solidFill>
                  <a:srgbClr val="000000"/>
                </a:solidFill>
                <a:latin typeface="Cambria" panose="02040503050406030204" pitchFamily="18" charset="0"/>
              </a:rPr>
              <a:t>If the called function returns, instead of calling another function before returning, the stack frame for the function call is popped, and control transfers to the return address in the </a:t>
            </a:r>
            <a:r>
              <a:rPr lang="en-US" altLang="en-US" i="1" dirty="0" smtClean="0">
                <a:solidFill>
                  <a:srgbClr val="000000"/>
                </a:solidFill>
                <a:latin typeface="Cambria" panose="02040503050406030204" pitchFamily="18" charset="0"/>
              </a:rPr>
              <a:t>popped</a:t>
            </a:r>
            <a:r>
              <a:rPr lang="en-US" altLang="en-US" dirty="0" smtClean="0">
                <a:solidFill>
                  <a:srgbClr val="000000"/>
                </a:solidFill>
                <a:latin typeface="Cambria" panose="02040503050406030204" pitchFamily="18" charset="0"/>
              </a:rPr>
              <a:t> stack frame.</a:t>
            </a:r>
          </a:p>
        </p:txBody>
      </p:sp>
    </p:spTree>
    <p:extLst>
      <p:ext uri="{BB962C8B-B14F-4D97-AF65-F5344CB8AC3E}">
        <p14:creationId xmlns:p14="http://schemas.microsoft.com/office/powerpoint/2010/main" val="21404372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5.7  </a:t>
            </a:r>
            <a:r>
              <a:rPr lang="en-US" dirty="0" smtClean="0">
                <a:solidFill>
                  <a:srgbClr val="3380E6"/>
                </a:solidFill>
                <a:latin typeface="Arial"/>
              </a:rPr>
              <a:t>Function Call Stack and Stack Frames (Cont.)</a:t>
            </a:r>
          </a:p>
        </p:txBody>
      </p:sp>
      <p:sp>
        <p:nvSpPr>
          <p:cNvPr id="86019" name="Text Placeholder 2"/>
          <p:cNvSpPr>
            <a:spLocks noGrp="1"/>
          </p:cNvSpPr>
          <p:nvPr>
            <p:ph type="body" idx="1"/>
          </p:nvPr>
        </p:nvSpPr>
        <p:spPr/>
        <p:txBody>
          <a:bodyPr>
            <a:normAutofit lnSpcReduction="10000"/>
          </a:bodyPr>
          <a:lstStyle/>
          <a:p>
            <a:pPr eaLnBrk="1" hangingPunct="1"/>
            <a:r>
              <a:rPr lang="en-US" altLang="en-US" dirty="0" smtClean="0">
                <a:solidFill>
                  <a:srgbClr val="000000"/>
                </a:solidFill>
                <a:latin typeface="Cambria" panose="02040503050406030204" pitchFamily="18" charset="0"/>
              </a:rPr>
              <a:t>Each called function always finds the information it needs to return to its caller at the </a:t>
            </a:r>
            <a:r>
              <a:rPr lang="en-US" altLang="en-US" i="1" dirty="0" smtClean="0">
                <a:solidFill>
                  <a:srgbClr val="000000"/>
                </a:solidFill>
                <a:latin typeface="Cambria" panose="02040503050406030204" pitchFamily="18" charset="0"/>
              </a:rPr>
              <a:t>top</a:t>
            </a:r>
            <a:r>
              <a:rPr lang="en-US" altLang="en-US" dirty="0" smtClean="0">
                <a:solidFill>
                  <a:srgbClr val="000000"/>
                </a:solidFill>
                <a:latin typeface="Cambria" panose="02040503050406030204" pitchFamily="18" charset="0"/>
              </a:rPr>
              <a:t> of the call stack. </a:t>
            </a:r>
          </a:p>
          <a:p>
            <a:pPr eaLnBrk="1" hangingPunct="1"/>
            <a:r>
              <a:rPr lang="en-US" altLang="en-US" dirty="0" smtClean="0">
                <a:solidFill>
                  <a:srgbClr val="000000"/>
                </a:solidFill>
                <a:latin typeface="Cambria" panose="02040503050406030204" pitchFamily="18" charset="0"/>
              </a:rPr>
              <a:t>And, if a function makes a call to another function, a stack frame for the new function call is simply pushed onto the call stack. </a:t>
            </a:r>
          </a:p>
          <a:p>
            <a:pPr eaLnBrk="1" hangingPunct="1"/>
            <a:r>
              <a:rPr lang="en-US" altLang="en-US" dirty="0" smtClean="0">
                <a:solidFill>
                  <a:srgbClr val="000000"/>
                </a:solidFill>
                <a:latin typeface="Cambria" panose="02040503050406030204" pitchFamily="18" charset="0"/>
              </a:rPr>
              <a:t>Thus, the return address required by the newly called function to return to its caller is now located at the </a:t>
            </a:r>
            <a:r>
              <a:rPr lang="en-US" altLang="en-US" i="1" dirty="0" smtClean="0">
                <a:solidFill>
                  <a:srgbClr val="000000"/>
                </a:solidFill>
                <a:latin typeface="Cambria" panose="02040503050406030204" pitchFamily="18" charset="0"/>
              </a:rPr>
              <a:t>top</a:t>
            </a:r>
            <a:r>
              <a:rPr lang="en-US" altLang="en-US" dirty="0" smtClean="0">
                <a:solidFill>
                  <a:srgbClr val="000000"/>
                </a:solidFill>
                <a:latin typeface="Cambria" panose="02040503050406030204" pitchFamily="18" charset="0"/>
              </a:rPr>
              <a:t> of the stack.</a:t>
            </a:r>
          </a:p>
        </p:txBody>
      </p:sp>
    </p:spTree>
    <p:extLst>
      <p:ext uri="{BB962C8B-B14F-4D97-AF65-F5344CB8AC3E}">
        <p14:creationId xmlns:p14="http://schemas.microsoft.com/office/powerpoint/2010/main" val="30559815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5.7  </a:t>
            </a:r>
            <a:r>
              <a:rPr lang="en-US" dirty="0" smtClean="0">
                <a:solidFill>
                  <a:srgbClr val="3380E6"/>
                </a:solidFill>
                <a:latin typeface="Arial"/>
              </a:rPr>
              <a:t>Function Call Stack and Stack Frames (Cont.)</a:t>
            </a:r>
          </a:p>
        </p:txBody>
      </p:sp>
      <p:sp>
        <p:nvSpPr>
          <p:cNvPr id="87043" name="Text Placeholder 2"/>
          <p:cNvSpPr>
            <a:spLocks noGrp="1"/>
          </p:cNvSpPr>
          <p:nvPr>
            <p:ph type="body" idx="1"/>
          </p:nvPr>
        </p:nvSpPr>
        <p:spPr/>
        <p:txBody>
          <a:bodyPr>
            <a:normAutofit fontScale="85000" lnSpcReduction="10000"/>
          </a:bodyPr>
          <a:lstStyle/>
          <a:p>
            <a:pPr eaLnBrk="1" hangingPunct="1"/>
            <a:r>
              <a:rPr lang="en-US" altLang="en-US" dirty="0" smtClean="0">
                <a:solidFill>
                  <a:srgbClr val="000000"/>
                </a:solidFill>
                <a:latin typeface="Cambria" panose="02040503050406030204" pitchFamily="18" charset="0"/>
              </a:rPr>
              <a:t>The stack frames have another important responsibility. </a:t>
            </a:r>
          </a:p>
          <a:p>
            <a:pPr eaLnBrk="1" hangingPunct="1"/>
            <a:r>
              <a:rPr lang="en-US" altLang="en-US" dirty="0" smtClean="0">
                <a:solidFill>
                  <a:srgbClr val="000000"/>
                </a:solidFill>
                <a:latin typeface="Cambria" panose="02040503050406030204" pitchFamily="18" charset="0"/>
              </a:rPr>
              <a:t>Most functions have </a:t>
            </a:r>
            <a:r>
              <a:rPr lang="en-US" altLang="en-US" i="1" dirty="0" smtClean="0">
                <a:solidFill>
                  <a:srgbClr val="000000"/>
                </a:solidFill>
                <a:latin typeface="Cambria" panose="02040503050406030204" pitchFamily="18" charset="0"/>
              </a:rPr>
              <a:t>automatic variables</a:t>
            </a:r>
            <a:r>
              <a:rPr lang="en-US" altLang="en-US" dirty="0" smtClean="0">
                <a:solidFill>
                  <a:srgbClr val="000000"/>
                </a:solidFill>
                <a:latin typeface="Cambria" panose="02040503050406030204" pitchFamily="18" charset="0"/>
              </a:rPr>
              <a:t>—parameters and some or all of their local variables. </a:t>
            </a:r>
          </a:p>
          <a:p>
            <a:pPr eaLnBrk="1" hangingPunct="1"/>
            <a:r>
              <a:rPr lang="en-US" altLang="en-US" dirty="0" smtClean="0">
                <a:solidFill>
                  <a:srgbClr val="000000"/>
                </a:solidFill>
                <a:latin typeface="Cambria" panose="02040503050406030204" pitchFamily="18" charset="0"/>
              </a:rPr>
              <a:t>Automatic variables need to exist while a function is executing. </a:t>
            </a:r>
          </a:p>
          <a:p>
            <a:pPr eaLnBrk="1" hangingPunct="1"/>
            <a:r>
              <a:rPr lang="en-US" altLang="en-US" dirty="0" smtClean="0">
                <a:solidFill>
                  <a:srgbClr val="000000"/>
                </a:solidFill>
                <a:latin typeface="Cambria" panose="02040503050406030204" pitchFamily="18" charset="0"/>
              </a:rPr>
              <a:t>They need to remain active if the function makes calls to other functions. </a:t>
            </a:r>
          </a:p>
          <a:p>
            <a:pPr eaLnBrk="1" hangingPunct="1"/>
            <a:r>
              <a:rPr lang="en-US" altLang="en-US" dirty="0" smtClean="0">
                <a:solidFill>
                  <a:srgbClr val="000000"/>
                </a:solidFill>
                <a:latin typeface="Cambria" panose="02040503050406030204" pitchFamily="18" charset="0"/>
              </a:rPr>
              <a:t>But when a called function returns to its caller, the called function’s automatic variables need to “go away.”</a:t>
            </a:r>
          </a:p>
        </p:txBody>
      </p:sp>
    </p:spTree>
    <p:extLst>
      <p:ext uri="{BB962C8B-B14F-4D97-AF65-F5344CB8AC3E}">
        <p14:creationId xmlns:p14="http://schemas.microsoft.com/office/powerpoint/2010/main" val="28452418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5.7  </a:t>
            </a:r>
            <a:r>
              <a:rPr lang="en-US" dirty="0" smtClean="0">
                <a:solidFill>
                  <a:srgbClr val="3380E6"/>
                </a:solidFill>
                <a:latin typeface="Arial"/>
              </a:rPr>
              <a:t>Function Call Stack and Stack Frames (Cont.)</a:t>
            </a:r>
          </a:p>
        </p:txBody>
      </p:sp>
      <p:sp>
        <p:nvSpPr>
          <p:cNvPr id="88067" name="Text Placeholder 2"/>
          <p:cNvSpPr>
            <a:spLocks noGrp="1"/>
          </p:cNvSpPr>
          <p:nvPr>
            <p:ph type="body" idx="1"/>
          </p:nvPr>
        </p:nvSpPr>
        <p:spPr/>
        <p:txBody>
          <a:bodyPr>
            <a:normAutofit fontScale="92500" lnSpcReduction="10000"/>
          </a:bodyPr>
          <a:lstStyle/>
          <a:p>
            <a:pPr eaLnBrk="1" hangingPunct="1"/>
            <a:r>
              <a:rPr lang="en-US" altLang="en-US" dirty="0" smtClean="0">
                <a:solidFill>
                  <a:srgbClr val="000000"/>
                </a:solidFill>
                <a:latin typeface="Cambria" panose="02040503050406030204" pitchFamily="18" charset="0"/>
              </a:rPr>
              <a:t>The called function’s stack frame is a perfect place to reserve the memory for </a:t>
            </a:r>
            <a:r>
              <a:rPr lang="en-US" altLang="en-US" i="1" dirty="0" smtClean="0">
                <a:solidFill>
                  <a:srgbClr val="000000"/>
                </a:solidFill>
                <a:latin typeface="Cambria" panose="02040503050406030204" pitchFamily="18" charset="0"/>
              </a:rPr>
              <a:t>automatic variables</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That stack frame exists only as long as the called function is active. </a:t>
            </a:r>
          </a:p>
          <a:p>
            <a:pPr eaLnBrk="1" hangingPunct="1"/>
            <a:r>
              <a:rPr lang="en-US" altLang="en-US" dirty="0" smtClean="0">
                <a:solidFill>
                  <a:srgbClr val="000000"/>
                </a:solidFill>
                <a:latin typeface="Cambria" panose="02040503050406030204" pitchFamily="18" charset="0"/>
              </a:rPr>
              <a:t>When that function returns—and no longer needs its local automatic variables—its stack frame is </a:t>
            </a:r>
            <a:r>
              <a:rPr lang="en-US" altLang="en-US" i="1" dirty="0" smtClean="0">
                <a:solidFill>
                  <a:srgbClr val="000000"/>
                </a:solidFill>
                <a:latin typeface="Cambria" panose="02040503050406030204" pitchFamily="18" charset="0"/>
              </a:rPr>
              <a:t>popped</a:t>
            </a:r>
            <a:r>
              <a:rPr lang="en-US" altLang="en-US" dirty="0" smtClean="0">
                <a:solidFill>
                  <a:srgbClr val="000000"/>
                </a:solidFill>
                <a:latin typeface="Cambria" panose="02040503050406030204" pitchFamily="18" charset="0"/>
              </a:rPr>
              <a:t> from the stack, and those local automatic variables are no longer known to the program.</a:t>
            </a:r>
          </a:p>
        </p:txBody>
      </p:sp>
    </p:spTree>
    <p:extLst>
      <p:ext uri="{BB962C8B-B14F-4D97-AF65-F5344CB8AC3E}">
        <p14:creationId xmlns:p14="http://schemas.microsoft.com/office/powerpoint/2010/main" val="3872766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5.7  </a:t>
            </a:r>
            <a:r>
              <a:rPr lang="en-US" dirty="0" smtClean="0">
                <a:solidFill>
                  <a:srgbClr val="3380E6"/>
                </a:solidFill>
                <a:latin typeface="Arial"/>
              </a:rPr>
              <a:t>Function Call Stack and Stack Frames (Cont.)</a:t>
            </a:r>
          </a:p>
        </p:txBody>
      </p:sp>
      <p:sp>
        <p:nvSpPr>
          <p:cNvPr id="89091"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Of course, the amount of memory in a computer is finite, so only a certain amount of memory can be used to store stack frames on the function call stack. </a:t>
            </a:r>
          </a:p>
          <a:p>
            <a:pPr eaLnBrk="1" hangingPunct="1"/>
            <a:r>
              <a:rPr lang="en-US" altLang="en-US" dirty="0" smtClean="0">
                <a:solidFill>
                  <a:srgbClr val="000000"/>
                </a:solidFill>
                <a:latin typeface="Cambria" panose="02040503050406030204" pitchFamily="18" charset="0"/>
              </a:rPr>
              <a:t>If more function calls occur than can have their stack frames stored on the function call stack, a </a:t>
            </a:r>
            <a:r>
              <a:rPr lang="en-US" altLang="en-US" i="1" dirty="0" smtClean="0">
                <a:solidFill>
                  <a:srgbClr val="000000"/>
                </a:solidFill>
                <a:latin typeface="Cambria" panose="02040503050406030204" pitchFamily="18" charset="0"/>
              </a:rPr>
              <a:t>fatal</a:t>
            </a:r>
            <a:r>
              <a:rPr lang="en-US" altLang="en-US" dirty="0" smtClean="0">
                <a:solidFill>
                  <a:srgbClr val="000000"/>
                </a:solidFill>
                <a:latin typeface="Cambria" panose="02040503050406030204" pitchFamily="18" charset="0"/>
              </a:rPr>
              <a:t> error known as a </a:t>
            </a:r>
            <a:r>
              <a:rPr lang="en-US" altLang="en-US" dirty="0" smtClean="0">
                <a:solidFill>
                  <a:srgbClr val="0000FF"/>
                </a:solidFill>
                <a:latin typeface="Cambria" panose="02040503050406030204" pitchFamily="18" charset="0"/>
              </a:rPr>
              <a:t>stack overflow</a:t>
            </a:r>
            <a:r>
              <a:rPr lang="en-US" altLang="en-US" dirty="0" smtClean="0">
                <a:solidFill>
                  <a:srgbClr val="000000"/>
                </a:solidFill>
                <a:latin typeface="Cambria" panose="02040503050406030204" pitchFamily="18" charset="0"/>
              </a:rPr>
              <a:t> occurs. </a:t>
            </a:r>
          </a:p>
        </p:txBody>
      </p:sp>
    </p:spTree>
    <p:extLst>
      <p:ext uri="{BB962C8B-B14F-4D97-AF65-F5344CB8AC3E}">
        <p14:creationId xmlns:p14="http://schemas.microsoft.com/office/powerpoint/2010/main" val="34099619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5.7  </a:t>
            </a:r>
            <a:r>
              <a:rPr lang="en-US" dirty="0" smtClean="0">
                <a:solidFill>
                  <a:srgbClr val="3380E6"/>
                </a:solidFill>
                <a:latin typeface="Arial"/>
              </a:rPr>
              <a:t>Function Call Stack and Stack Frames (Cont.)</a:t>
            </a:r>
          </a:p>
        </p:txBody>
      </p:sp>
      <p:sp>
        <p:nvSpPr>
          <p:cNvPr id="86019" name="Text Placeholder 2"/>
          <p:cNvSpPr>
            <a:spLocks noGrp="1"/>
          </p:cNvSpPr>
          <p:nvPr>
            <p:ph type="body" idx="1"/>
          </p:nvPr>
        </p:nvSpPr>
        <p:spPr/>
        <p:txBody>
          <a:bodyPr>
            <a:normAutofit fontScale="92500" lnSpcReduction="20000"/>
          </a:bodyPr>
          <a:lstStyle/>
          <a:p>
            <a:pPr marL="109537" indent="0" eaLnBrk="1" hangingPunct="1">
              <a:buFont typeface="Wingdings 3" panose="05040102010807070707" pitchFamily="18" charset="2"/>
              <a:buNone/>
              <a:defRPr/>
            </a:pPr>
            <a:r>
              <a:rPr lang="en-US" b="1" i="1" dirty="0" smtClean="0">
                <a:solidFill>
                  <a:srgbClr val="000000"/>
                </a:solidFill>
                <a:latin typeface="Cambria" panose="02040503050406030204" pitchFamily="18" charset="0"/>
              </a:rPr>
              <a:t>Function Call Stack in Action</a:t>
            </a:r>
          </a:p>
          <a:p>
            <a:pPr eaLnBrk="1" hangingPunct="1">
              <a:defRPr/>
            </a:pPr>
            <a:r>
              <a:rPr lang="en-US" dirty="0" smtClean="0">
                <a:solidFill>
                  <a:srgbClr val="000000"/>
                </a:solidFill>
                <a:latin typeface="Cambria" panose="02040503050406030204" pitchFamily="18" charset="0"/>
              </a:rPr>
              <a:t>Now let’s consider how the call stack supports the operation of a square function called by </a:t>
            </a:r>
            <a:r>
              <a:rPr lang="en-US" dirty="0" smtClean="0">
                <a:solidFill>
                  <a:srgbClr val="000000"/>
                </a:solidFill>
                <a:latin typeface="Consolas" panose="020B0609020204030204" pitchFamily="49" charset="0"/>
              </a:rPr>
              <a:t>main</a:t>
            </a:r>
            <a:r>
              <a:rPr lang="en-US" dirty="0" smtClean="0">
                <a:solidFill>
                  <a:srgbClr val="000000"/>
                </a:solidFill>
                <a:latin typeface="Cambria" panose="02040503050406030204" pitchFamily="18" charset="0"/>
              </a:rPr>
              <a:t> </a:t>
            </a:r>
            <a:endParaRPr lang="en-US" dirty="0">
              <a:solidFill>
                <a:srgbClr val="000000"/>
              </a:solidFill>
              <a:latin typeface="Cambria" panose="02040503050406030204" pitchFamily="18" charset="0"/>
            </a:endParaRPr>
          </a:p>
          <a:p>
            <a:pPr eaLnBrk="1" hangingPunct="1">
              <a:defRPr/>
            </a:pPr>
            <a:r>
              <a:rPr lang="en-US" dirty="0" smtClean="0">
                <a:solidFill>
                  <a:srgbClr val="000000"/>
                </a:solidFill>
                <a:latin typeface="Cambria" panose="02040503050406030204" pitchFamily="18" charset="0"/>
              </a:rPr>
              <a:t>First the operating system calls </a:t>
            </a:r>
            <a:r>
              <a:rPr lang="en-US" dirty="0" smtClean="0">
                <a:solidFill>
                  <a:srgbClr val="000000"/>
                </a:solidFill>
                <a:latin typeface="Consolas" panose="020B0609020204030204" pitchFamily="49" charset="0"/>
              </a:rPr>
              <a:t>main</a:t>
            </a:r>
            <a:r>
              <a:rPr lang="en-US" dirty="0" smtClean="0">
                <a:solidFill>
                  <a:srgbClr val="000000"/>
                </a:solidFill>
                <a:latin typeface="Cambria" panose="02040503050406030204" pitchFamily="18" charset="0"/>
              </a:rPr>
              <a:t>—this pushes a stack frame onto the stack. </a:t>
            </a:r>
          </a:p>
          <a:p>
            <a:pPr eaLnBrk="1" hangingPunct="1">
              <a:defRPr/>
            </a:pPr>
            <a:r>
              <a:rPr lang="en-US" dirty="0" smtClean="0">
                <a:solidFill>
                  <a:srgbClr val="000000"/>
                </a:solidFill>
                <a:latin typeface="Cambria" panose="02040503050406030204" pitchFamily="18" charset="0"/>
              </a:rPr>
              <a:t>The stack frame tells </a:t>
            </a:r>
            <a:r>
              <a:rPr lang="en-US" sz="2400" dirty="0" smtClean="0">
                <a:solidFill>
                  <a:srgbClr val="000000"/>
                </a:solidFill>
                <a:latin typeface="Consolas" panose="020B0609020204030204" pitchFamily="49" charset="0"/>
              </a:rPr>
              <a:t>main</a:t>
            </a:r>
            <a:r>
              <a:rPr lang="en-US" dirty="0" smtClean="0">
                <a:solidFill>
                  <a:srgbClr val="000000"/>
                </a:solidFill>
                <a:latin typeface="Cambria" panose="02040503050406030204" pitchFamily="18" charset="0"/>
              </a:rPr>
              <a:t> how to return to the operating system (i.e., transfer to return address </a:t>
            </a:r>
            <a:r>
              <a:rPr lang="en-US" sz="2400" dirty="0" smtClean="0">
                <a:solidFill>
                  <a:srgbClr val="000000"/>
                </a:solidFill>
                <a:latin typeface="Consolas" panose="020B0609020204030204" pitchFamily="49" charset="0"/>
              </a:rPr>
              <a:t>R1</a:t>
            </a:r>
            <a:r>
              <a:rPr lang="en-US" dirty="0" smtClean="0">
                <a:solidFill>
                  <a:srgbClr val="000000"/>
                </a:solidFill>
                <a:latin typeface="Cambria" panose="02040503050406030204" pitchFamily="18" charset="0"/>
              </a:rPr>
              <a:t>) and contains the space for </a:t>
            </a:r>
            <a:r>
              <a:rPr lang="en-US" dirty="0" smtClean="0">
                <a:solidFill>
                  <a:srgbClr val="000000"/>
                </a:solidFill>
                <a:latin typeface="Consolas" panose="020B0609020204030204" pitchFamily="49" charset="0"/>
              </a:rPr>
              <a:t>main</a:t>
            </a:r>
            <a:r>
              <a:rPr lang="en-US" dirty="0" smtClean="0">
                <a:solidFill>
                  <a:srgbClr val="000000"/>
                </a:solidFill>
                <a:latin typeface="Cambria" panose="02040503050406030204" pitchFamily="18" charset="0"/>
              </a:rPr>
              <a:t>’s automatic variable (i.e., a, which is initialized to </a:t>
            </a:r>
            <a:r>
              <a:rPr lang="en-US" sz="2400" dirty="0" smtClean="0">
                <a:solidFill>
                  <a:srgbClr val="000000"/>
                </a:solidFill>
                <a:latin typeface="Consolas" panose="020B0609020204030204" pitchFamily="49" charset="0"/>
              </a:rPr>
              <a:t>10</a:t>
            </a:r>
            <a:r>
              <a:rPr lang="en-US" dirty="0" smtClean="0">
                <a:solidFill>
                  <a:srgbClr val="000000"/>
                </a:solidFill>
                <a:latin typeface="Cambria" panose="02040503050406030204" pitchFamily="18" charset="0"/>
              </a:rPr>
              <a:t>). </a:t>
            </a:r>
          </a:p>
        </p:txBody>
      </p:sp>
    </p:spTree>
    <p:extLst>
      <p:ext uri="{BB962C8B-B14F-4D97-AF65-F5344CB8AC3E}">
        <p14:creationId xmlns:p14="http://schemas.microsoft.com/office/powerpoint/2010/main" val="299233527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3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17662521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5.7  </a:t>
            </a:r>
            <a:r>
              <a:rPr lang="en-US" dirty="0" smtClean="0">
                <a:solidFill>
                  <a:srgbClr val="3380E6"/>
                </a:solidFill>
                <a:latin typeface="Arial"/>
              </a:rPr>
              <a:t>Function Call Stack and Stack Frames (Cont.)</a:t>
            </a:r>
          </a:p>
        </p:txBody>
      </p:sp>
      <p:sp>
        <p:nvSpPr>
          <p:cNvPr id="91139" name="Text Placeholder 2"/>
          <p:cNvSpPr>
            <a:spLocks noGrp="1"/>
          </p:cNvSpPr>
          <p:nvPr>
            <p:ph type="body" idx="1"/>
          </p:nvPr>
        </p:nvSpPr>
        <p:spPr/>
        <p:txBody>
          <a:bodyPr>
            <a:noAutofit/>
          </a:bodyPr>
          <a:lstStyle/>
          <a:p>
            <a:pPr eaLnBrk="1" hangingPunct="1"/>
            <a:r>
              <a:rPr lang="en-US" altLang="en-US" sz="2800" dirty="0" smtClean="0">
                <a:solidFill>
                  <a:srgbClr val="000000"/>
                </a:solidFill>
                <a:latin typeface="Cambria" panose="02040503050406030204" pitchFamily="18" charset="0"/>
              </a:rPr>
              <a:t>Function </a:t>
            </a:r>
            <a:r>
              <a:rPr lang="en-US" altLang="en-US" sz="2800" dirty="0" smtClean="0">
                <a:solidFill>
                  <a:srgbClr val="000000"/>
                </a:solidFill>
                <a:latin typeface="Consolas" panose="020B0609020204030204" pitchFamily="49" charset="0"/>
              </a:rPr>
              <a:t>main</a:t>
            </a:r>
            <a:r>
              <a:rPr lang="en-US" altLang="en-US" sz="2800" dirty="0" smtClean="0">
                <a:solidFill>
                  <a:srgbClr val="000000"/>
                </a:solidFill>
                <a:latin typeface="Cambria" panose="02040503050406030204" pitchFamily="18" charset="0"/>
              </a:rPr>
              <a:t>—before returning to the operating system—now calls function </a:t>
            </a:r>
            <a:r>
              <a:rPr lang="en-US" altLang="en-US" sz="2800" dirty="0" smtClean="0">
                <a:solidFill>
                  <a:srgbClr val="000000"/>
                </a:solidFill>
                <a:latin typeface="Consolas" panose="020B0609020204030204" pitchFamily="49" charset="0"/>
              </a:rPr>
              <a:t>square</a:t>
            </a:r>
            <a:r>
              <a:rPr lang="en-US" altLang="en-US" sz="2800" dirty="0" smtClean="0">
                <a:solidFill>
                  <a:srgbClr val="000000"/>
                </a:solidFill>
                <a:latin typeface="Cambria" panose="02040503050406030204" pitchFamily="18" charset="0"/>
              </a:rPr>
              <a:t> </a:t>
            </a:r>
          </a:p>
          <a:p>
            <a:pPr eaLnBrk="1" hangingPunct="1"/>
            <a:r>
              <a:rPr lang="en-US" altLang="en-US" sz="2800" dirty="0" smtClean="0">
                <a:solidFill>
                  <a:srgbClr val="000000"/>
                </a:solidFill>
                <a:latin typeface="Cambria" panose="02040503050406030204" pitchFamily="18" charset="0"/>
              </a:rPr>
              <a:t>This causes a stack frame for </a:t>
            </a:r>
            <a:r>
              <a:rPr lang="en-US" altLang="en-US" sz="2800" dirty="0" smtClean="0">
                <a:solidFill>
                  <a:srgbClr val="000000"/>
                </a:solidFill>
                <a:latin typeface="Consolas" panose="020B0609020204030204" pitchFamily="49" charset="0"/>
              </a:rPr>
              <a:t>square</a:t>
            </a:r>
            <a:r>
              <a:rPr lang="en-US" altLang="en-US" sz="2800" dirty="0" smtClean="0">
                <a:solidFill>
                  <a:srgbClr val="000000"/>
                </a:solidFill>
                <a:latin typeface="Cambria" panose="02040503050406030204" pitchFamily="18" charset="0"/>
              </a:rPr>
              <a:t> to be pushed onto the function call stack (Fig. 5.8).</a:t>
            </a:r>
          </a:p>
          <a:p>
            <a:pPr eaLnBrk="1" hangingPunct="1"/>
            <a:r>
              <a:rPr lang="en-US" altLang="en-US" sz="2800" dirty="0" smtClean="0">
                <a:solidFill>
                  <a:srgbClr val="000000"/>
                </a:solidFill>
                <a:latin typeface="Cambria" panose="02040503050406030204" pitchFamily="18" charset="0"/>
              </a:rPr>
              <a:t> This stack frame contains the return address that </a:t>
            </a:r>
            <a:r>
              <a:rPr lang="en-US" altLang="en-US" sz="2800" dirty="0" smtClean="0">
                <a:solidFill>
                  <a:srgbClr val="000000"/>
                </a:solidFill>
                <a:latin typeface="Consolas" panose="020B0609020204030204" pitchFamily="49" charset="0"/>
              </a:rPr>
              <a:t>square</a:t>
            </a:r>
            <a:r>
              <a:rPr lang="en-US" altLang="en-US" sz="2800" dirty="0" smtClean="0">
                <a:solidFill>
                  <a:srgbClr val="000000"/>
                </a:solidFill>
                <a:latin typeface="Cambria" panose="02040503050406030204" pitchFamily="18" charset="0"/>
              </a:rPr>
              <a:t> needs to return to </a:t>
            </a:r>
            <a:r>
              <a:rPr lang="en-US" altLang="en-US" sz="2800" dirty="0" smtClean="0">
                <a:solidFill>
                  <a:srgbClr val="000000"/>
                </a:solidFill>
                <a:latin typeface="Consolas" panose="020B0609020204030204" pitchFamily="49" charset="0"/>
              </a:rPr>
              <a:t>main</a:t>
            </a:r>
            <a:r>
              <a:rPr lang="en-US" altLang="en-US" sz="2800" dirty="0" smtClean="0">
                <a:solidFill>
                  <a:srgbClr val="000000"/>
                </a:solidFill>
                <a:latin typeface="Cambria" panose="02040503050406030204" pitchFamily="18" charset="0"/>
              </a:rPr>
              <a:t> (i.e., </a:t>
            </a:r>
            <a:r>
              <a:rPr lang="en-US" altLang="en-US" sz="2800" dirty="0" smtClean="0">
                <a:solidFill>
                  <a:srgbClr val="000000"/>
                </a:solidFill>
                <a:latin typeface="Consolas" panose="020B0609020204030204" pitchFamily="49" charset="0"/>
              </a:rPr>
              <a:t>R2</a:t>
            </a:r>
            <a:r>
              <a:rPr lang="en-US" altLang="en-US" sz="2800" dirty="0" smtClean="0">
                <a:solidFill>
                  <a:srgbClr val="000000"/>
                </a:solidFill>
                <a:latin typeface="Cambria" panose="02040503050406030204" pitchFamily="18" charset="0"/>
              </a:rPr>
              <a:t>) and the memory for </a:t>
            </a:r>
            <a:r>
              <a:rPr lang="en-US" altLang="en-US" sz="2800" dirty="0" smtClean="0">
                <a:solidFill>
                  <a:srgbClr val="000000"/>
                </a:solidFill>
                <a:latin typeface="Consolas" panose="020B0609020204030204" pitchFamily="49" charset="0"/>
              </a:rPr>
              <a:t>square</a:t>
            </a:r>
            <a:r>
              <a:rPr lang="en-US" altLang="en-US" sz="2800" dirty="0" smtClean="0">
                <a:solidFill>
                  <a:srgbClr val="000000"/>
                </a:solidFill>
                <a:latin typeface="Cambria" panose="02040503050406030204" pitchFamily="18" charset="0"/>
              </a:rPr>
              <a:t>’s automatic variable (i.e., </a:t>
            </a:r>
            <a:r>
              <a:rPr lang="en-US" altLang="en-US" sz="2800" dirty="0" smtClean="0">
                <a:solidFill>
                  <a:srgbClr val="000000"/>
                </a:solidFill>
                <a:latin typeface="Consolas" panose="020B0609020204030204" pitchFamily="49" charset="0"/>
              </a:rPr>
              <a:t>x</a:t>
            </a:r>
            <a:r>
              <a:rPr lang="en-US" altLang="en-US" sz="2800" dirty="0" smtClean="0">
                <a:solidFill>
                  <a:srgbClr val="000000"/>
                </a:solidFill>
                <a:latin typeface="Cambria" panose="02040503050406030204" pitchFamily="18" charset="0"/>
              </a:rPr>
              <a:t>). </a:t>
            </a:r>
          </a:p>
        </p:txBody>
      </p:sp>
    </p:spTree>
    <p:extLst>
      <p:ext uri="{BB962C8B-B14F-4D97-AF65-F5344CB8AC3E}">
        <p14:creationId xmlns:p14="http://schemas.microsoft.com/office/powerpoint/2010/main" val="3891486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0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50" cy="6314610"/>
          </a:xfrm>
          <a:prstGeom prst="rect">
            <a:avLst/>
          </a:prstGeom>
          <a:noFill/>
          <a:ln>
            <a:noFill/>
          </a:ln>
        </p:spPr>
      </p:pic>
    </p:spTree>
    <p:extLst>
      <p:ext uri="{BB962C8B-B14F-4D97-AF65-F5344CB8AC3E}">
        <p14:creationId xmlns:p14="http://schemas.microsoft.com/office/powerpoint/2010/main" val="40090781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3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7715250" cy="5961345"/>
          </a:xfrm>
          <a:prstGeom prst="rect">
            <a:avLst/>
          </a:prstGeom>
          <a:noFill/>
          <a:ln>
            <a:noFill/>
          </a:ln>
        </p:spPr>
      </p:pic>
    </p:spTree>
    <p:extLst>
      <p:ext uri="{BB962C8B-B14F-4D97-AF65-F5344CB8AC3E}">
        <p14:creationId xmlns:p14="http://schemas.microsoft.com/office/powerpoint/2010/main" val="4060754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3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50" cy="6314610"/>
          </a:xfrm>
          <a:prstGeom prst="rect">
            <a:avLst/>
          </a:prstGeom>
          <a:noFill/>
          <a:ln>
            <a:noFill/>
          </a:ln>
        </p:spPr>
      </p:pic>
    </p:spTree>
    <p:extLst>
      <p:ext uri="{BB962C8B-B14F-4D97-AF65-F5344CB8AC3E}">
        <p14:creationId xmlns:p14="http://schemas.microsoft.com/office/powerpoint/2010/main" val="33829262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3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11378272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5.7  </a:t>
            </a:r>
            <a:r>
              <a:rPr lang="en-US" dirty="0" smtClean="0">
                <a:solidFill>
                  <a:srgbClr val="3380E6"/>
                </a:solidFill>
                <a:latin typeface="Arial"/>
              </a:rPr>
              <a:t>Function Call Stack and Stack Frames (Cont.)</a:t>
            </a:r>
          </a:p>
        </p:txBody>
      </p:sp>
      <p:sp>
        <p:nvSpPr>
          <p:cNvPr id="94211" name="Text Placeholder 2"/>
          <p:cNvSpPr>
            <a:spLocks noGrp="1"/>
          </p:cNvSpPr>
          <p:nvPr>
            <p:ph type="body" idx="1"/>
          </p:nvPr>
        </p:nvSpPr>
        <p:spPr/>
        <p:txBody>
          <a:bodyPr>
            <a:normAutofit lnSpcReduction="10000"/>
          </a:bodyPr>
          <a:lstStyle/>
          <a:p>
            <a:pPr eaLnBrk="1" hangingPunct="1"/>
            <a:r>
              <a:rPr lang="en-US" altLang="en-US" dirty="0" smtClean="0">
                <a:solidFill>
                  <a:srgbClr val="000000"/>
                </a:solidFill>
                <a:latin typeface="Cambria" panose="02040503050406030204" pitchFamily="18" charset="0"/>
              </a:rPr>
              <a:t>After </a:t>
            </a:r>
            <a:r>
              <a:rPr lang="en-US" altLang="en-US" sz="2400" dirty="0" smtClean="0">
                <a:solidFill>
                  <a:srgbClr val="000000"/>
                </a:solidFill>
                <a:latin typeface="Consolas" panose="020B0609020204030204" pitchFamily="49" charset="0"/>
              </a:rPr>
              <a:t>square</a:t>
            </a:r>
            <a:r>
              <a:rPr lang="en-US" altLang="en-US" sz="2400" dirty="0" smtClean="0">
                <a:solidFill>
                  <a:srgbClr val="000000"/>
                </a:solidFill>
                <a:latin typeface="Cambria" panose="02040503050406030204" pitchFamily="18" charset="0"/>
              </a:rPr>
              <a:t> </a:t>
            </a:r>
            <a:r>
              <a:rPr lang="en-US" altLang="en-US" dirty="0" smtClean="0">
                <a:solidFill>
                  <a:srgbClr val="000000"/>
                </a:solidFill>
                <a:latin typeface="Cambria" panose="02040503050406030204" pitchFamily="18" charset="0"/>
              </a:rPr>
              <a:t>calculates the square of its argument, it needs to return to </a:t>
            </a:r>
            <a:r>
              <a:rPr lang="en-US" altLang="en-US" sz="2400" dirty="0" smtClean="0">
                <a:solidFill>
                  <a:srgbClr val="000000"/>
                </a:solidFill>
                <a:latin typeface="Consolas" panose="020B0609020204030204" pitchFamily="49" charset="0"/>
              </a:rPr>
              <a:t>main</a:t>
            </a:r>
            <a:r>
              <a:rPr lang="en-US" altLang="en-US" dirty="0" smtClean="0">
                <a:solidFill>
                  <a:srgbClr val="000000"/>
                </a:solidFill>
                <a:latin typeface="Cambria" panose="02040503050406030204" pitchFamily="18" charset="0"/>
              </a:rPr>
              <a:t>—and no longer needs the memory for its automatic variable </a:t>
            </a:r>
            <a:r>
              <a:rPr lang="en-US" altLang="en-US" sz="2400" dirty="0" smtClean="0">
                <a:solidFill>
                  <a:srgbClr val="000000"/>
                </a:solidFill>
                <a:latin typeface="Consolas" panose="020B0609020204030204" pitchFamily="49" charset="0"/>
              </a:rPr>
              <a:t>x</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So the stack is popped—giving </a:t>
            </a:r>
            <a:r>
              <a:rPr lang="en-US" altLang="en-US" sz="2400" dirty="0" smtClean="0">
                <a:solidFill>
                  <a:srgbClr val="000000"/>
                </a:solidFill>
                <a:latin typeface="Consolas" panose="020B0609020204030204" pitchFamily="49" charset="0"/>
              </a:rPr>
              <a:t>square</a:t>
            </a:r>
            <a:r>
              <a:rPr lang="en-US" altLang="en-US" sz="2400" dirty="0" smtClean="0">
                <a:solidFill>
                  <a:srgbClr val="000000"/>
                </a:solidFill>
                <a:latin typeface="Cambria" panose="02040503050406030204" pitchFamily="18" charset="0"/>
              </a:rPr>
              <a:t> </a:t>
            </a:r>
            <a:r>
              <a:rPr lang="en-US" altLang="en-US" dirty="0" smtClean="0">
                <a:solidFill>
                  <a:srgbClr val="000000"/>
                </a:solidFill>
                <a:latin typeface="Cambria" panose="02040503050406030204" pitchFamily="18" charset="0"/>
              </a:rPr>
              <a:t>the return location in </a:t>
            </a:r>
            <a:r>
              <a:rPr lang="en-US" altLang="en-US" sz="2400" dirty="0" smtClean="0">
                <a:solidFill>
                  <a:srgbClr val="000000"/>
                </a:solidFill>
                <a:latin typeface="Consolas" panose="020B0609020204030204" pitchFamily="49" charset="0"/>
              </a:rPr>
              <a:t>main</a:t>
            </a:r>
            <a:r>
              <a:rPr lang="en-US" altLang="en-US" sz="2400" dirty="0" smtClean="0">
                <a:solidFill>
                  <a:srgbClr val="000000"/>
                </a:solidFill>
                <a:latin typeface="Cambria" panose="02040503050406030204" pitchFamily="18" charset="0"/>
              </a:rPr>
              <a:t> </a:t>
            </a:r>
            <a:r>
              <a:rPr lang="en-US" altLang="en-US" dirty="0" smtClean="0">
                <a:solidFill>
                  <a:srgbClr val="000000"/>
                </a:solidFill>
                <a:latin typeface="Cambria" panose="02040503050406030204" pitchFamily="18" charset="0"/>
              </a:rPr>
              <a:t>(i.e., </a:t>
            </a:r>
            <a:r>
              <a:rPr lang="en-US" altLang="en-US" sz="2400" dirty="0" smtClean="0">
                <a:solidFill>
                  <a:srgbClr val="000000"/>
                </a:solidFill>
                <a:latin typeface="Consolas" panose="020B0609020204030204" pitchFamily="49" charset="0"/>
              </a:rPr>
              <a:t>R2</a:t>
            </a:r>
            <a:r>
              <a:rPr lang="en-US" altLang="en-US" dirty="0" smtClean="0">
                <a:solidFill>
                  <a:srgbClr val="000000"/>
                </a:solidFill>
                <a:latin typeface="Cambria" panose="02040503050406030204" pitchFamily="18" charset="0"/>
              </a:rPr>
              <a:t>) and losing </a:t>
            </a:r>
            <a:r>
              <a:rPr lang="en-US" altLang="en-US" sz="2400" dirty="0" smtClean="0">
                <a:solidFill>
                  <a:srgbClr val="000000"/>
                </a:solidFill>
                <a:latin typeface="Consolas" panose="020B0609020204030204" pitchFamily="49" charset="0"/>
              </a:rPr>
              <a:t>square</a:t>
            </a:r>
            <a:r>
              <a:rPr lang="en-US" altLang="en-US" dirty="0" smtClean="0">
                <a:solidFill>
                  <a:srgbClr val="000000"/>
                </a:solidFill>
                <a:latin typeface="Cambria" panose="02040503050406030204" pitchFamily="18" charset="0"/>
              </a:rPr>
              <a:t>’s automatic variable.</a:t>
            </a:r>
          </a:p>
          <a:p>
            <a:pPr eaLnBrk="1" hangingPunct="1"/>
            <a:r>
              <a:rPr lang="en-US" altLang="en-US" dirty="0" smtClean="0">
                <a:solidFill>
                  <a:srgbClr val="000000"/>
                </a:solidFill>
                <a:latin typeface="Cambria" panose="02040503050406030204" pitchFamily="18" charset="0"/>
              </a:rPr>
              <a:t>Figure 5.9 shows the function call stack after square’s stack frame has been popped.</a:t>
            </a:r>
          </a:p>
        </p:txBody>
      </p:sp>
    </p:spTree>
    <p:extLst>
      <p:ext uri="{BB962C8B-B14F-4D97-AF65-F5344CB8AC3E}">
        <p14:creationId xmlns:p14="http://schemas.microsoft.com/office/powerpoint/2010/main" val="4469339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4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7867650" cy="6079100"/>
          </a:xfrm>
          <a:prstGeom prst="rect">
            <a:avLst/>
          </a:prstGeom>
          <a:noFill/>
          <a:ln>
            <a:noFill/>
          </a:ln>
        </p:spPr>
      </p:pic>
    </p:spTree>
    <p:extLst>
      <p:ext uri="{BB962C8B-B14F-4D97-AF65-F5344CB8AC3E}">
        <p14:creationId xmlns:p14="http://schemas.microsoft.com/office/powerpoint/2010/main" val="37619872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5.7  </a:t>
            </a:r>
            <a:r>
              <a:rPr lang="en-US" dirty="0" smtClean="0">
                <a:solidFill>
                  <a:srgbClr val="3380E6"/>
                </a:solidFill>
                <a:latin typeface="Arial"/>
              </a:rPr>
              <a:t>Function Call Stack and Stack Frames (Cont.)</a:t>
            </a:r>
          </a:p>
        </p:txBody>
      </p:sp>
      <p:sp>
        <p:nvSpPr>
          <p:cNvPr id="96259" name="Text Placeholder 2"/>
          <p:cNvSpPr>
            <a:spLocks noGrp="1"/>
          </p:cNvSpPr>
          <p:nvPr>
            <p:ph type="body" idx="1"/>
          </p:nvPr>
        </p:nvSpPr>
        <p:spPr/>
        <p:txBody>
          <a:bodyPr>
            <a:normAutofit/>
          </a:bodyPr>
          <a:lstStyle/>
          <a:p>
            <a:pPr eaLnBrk="1" hangingPunct="1"/>
            <a:r>
              <a:rPr lang="en-US" altLang="en-US" sz="3000" dirty="0" smtClean="0">
                <a:solidFill>
                  <a:srgbClr val="000000"/>
                </a:solidFill>
                <a:latin typeface="Cambria" panose="02040503050406030204" pitchFamily="18" charset="0"/>
              </a:rPr>
              <a:t>Function </a:t>
            </a:r>
            <a:r>
              <a:rPr lang="en-US" altLang="en-US" sz="3000" dirty="0" smtClean="0">
                <a:solidFill>
                  <a:srgbClr val="000000"/>
                </a:solidFill>
                <a:latin typeface="Consolas" panose="020B0609020204030204" pitchFamily="49" charset="0"/>
              </a:rPr>
              <a:t>main</a:t>
            </a:r>
            <a:r>
              <a:rPr lang="en-US" altLang="en-US" sz="3000" dirty="0" smtClean="0">
                <a:solidFill>
                  <a:srgbClr val="000000"/>
                </a:solidFill>
                <a:latin typeface="Cambria" panose="02040503050406030204" pitchFamily="18" charset="0"/>
              </a:rPr>
              <a:t> now displays the result of calling </a:t>
            </a:r>
            <a:r>
              <a:rPr lang="en-US" altLang="en-US" sz="3000" dirty="0" smtClean="0">
                <a:solidFill>
                  <a:srgbClr val="000000"/>
                </a:solidFill>
                <a:latin typeface="Consolas" panose="020B0609020204030204" pitchFamily="49" charset="0"/>
              </a:rPr>
              <a:t>square</a:t>
            </a:r>
            <a:endParaRPr lang="en-US" altLang="en-US" sz="3000" dirty="0" smtClean="0">
              <a:solidFill>
                <a:srgbClr val="000000"/>
              </a:solidFill>
              <a:latin typeface="Cambria" panose="02040503050406030204" pitchFamily="18" charset="0"/>
            </a:endParaRPr>
          </a:p>
          <a:p>
            <a:pPr eaLnBrk="1" hangingPunct="1"/>
            <a:r>
              <a:rPr lang="en-US" altLang="en-US" sz="3000" dirty="0" smtClean="0">
                <a:solidFill>
                  <a:srgbClr val="000000"/>
                </a:solidFill>
                <a:latin typeface="Cambria" panose="02040503050406030204" pitchFamily="18" charset="0"/>
              </a:rPr>
              <a:t>Reaching the closing right brace of main causes its stack frame to be popped from the stack, gives </a:t>
            </a:r>
            <a:r>
              <a:rPr lang="en-US" altLang="en-US" sz="3000" dirty="0" smtClean="0">
                <a:solidFill>
                  <a:srgbClr val="000000"/>
                </a:solidFill>
                <a:latin typeface="Consolas" panose="020B0609020204030204" pitchFamily="49" charset="0"/>
              </a:rPr>
              <a:t>main</a:t>
            </a:r>
            <a:r>
              <a:rPr lang="en-US" altLang="en-US" sz="3000" dirty="0" smtClean="0">
                <a:solidFill>
                  <a:srgbClr val="000000"/>
                </a:solidFill>
                <a:latin typeface="Cambria" panose="02040503050406030204" pitchFamily="18" charset="0"/>
              </a:rPr>
              <a:t> the address it needs to return to the operating system (i.e., </a:t>
            </a:r>
            <a:r>
              <a:rPr lang="en-US" altLang="en-US" sz="3000" dirty="0" smtClean="0">
                <a:solidFill>
                  <a:srgbClr val="000000"/>
                </a:solidFill>
                <a:latin typeface="Consolas" panose="020B0609020204030204" pitchFamily="49" charset="0"/>
              </a:rPr>
              <a:t>R1</a:t>
            </a:r>
            <a:r>
              <a:rPr lang="en-US" altLang="en-US" sz="3000" dirty="0" smtClean="0">
                <a:solidFill>
                  <a:srgbClr val="000000"/>
                </a:solidFill>
                <a:latin typeface="Cambria" panose="02040503050406030204" pitchFamily="18" charset="0"/>
              </a:rPr>
              <a:t> in Fig. 5.7) and causes the memory for </a:t>
            </a:r>
            <a:r>
              <a:rPr lang="en-US" altLang="en-US" sz="3000" dirty="0" smtClean="0">
                <a:solidFill>
                  <a:srgbClr val="000000"/>
                </a:solidFill>
                <a:latin typeface="Consolas" panose="020B0609020204030204" pitchFamily="49" charset="0"/>
              </a:rPr>
              <a:t>main</a:t>
            </a:r>
            <a:r>
              <a:rPr lang="en-US" altLang="en-US" sz="3000" dirty="0" smtClean="0">
                <a:solidFill>
                  <a:srgbClr val="000000"/>
                </a:solidFill>
                <a:latin typeface="Cambria" panose="02040503050406030204" pitchFamily="18" charset="0"/>
              </a:rPr>
              <a:t>’s automatic variable (i.e., a) to become unavailable. </a:t>
            </a:r>
          </a:p>
        </p:txBody>
      </p:sp>
    </p:spTree>
    <p:extLst>
      <p:ext uri="{BB962C8B-B14F-4D97-AF65-F5344CB8AC3E}">
        <p14:creationId xmlns:p14="http://schemas.microsoft.com/office/powerpoint/2010/main" val="36719593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5.8  </a:t>
            </a:r>
            <a:r>
              <a:rPr lang="en-US" smtClean="0">
                <a:solidFill>
                  <a:srgbClr val="3380E6"/>
                </a:solidFill>
                <a:latin typeface="Arial"/>
              </a:rPr>
              <a:t>Headers</a:t>
            </a:r>
          </a:p>
        </p:txBody>
      </p:sp>
      <p:sp>
        <p:nvSpPr>
          <p:cNvPr id="97283" name="Text Placeholder 2"/>
          <p:cNvSpPr>
            <a:spLocks noGrp="1"/>
          </p:cNvSpPr>
          <p:nvPr>
            <p:ph type="body" idx="1"/>
          </p:nvPr>
        </p:nvSpPr>
        <p:spPr/>
        <p:txBody>
          <a:bodyPr>
            <a:normAutofit fontScale="85000" lnSpcReduction="10000"/>
          </a:bodyPr>
          <a:lstStyle/>
          <a:p>
            <a:pPr eaLnBrk="1" hangingPunct="1">
              <a:lnSpc>
                <a:spcPct val="90000"/>
              </a:lnSpc>
            </a:pPr>
            <a:r>
              <a:rPr lang="en-US" altLang="en-US" dirty="0" smtClean="0">
                <a:solidFill>
                  <a:srgbClr val="000000"/>
                </a:solidFill>
                <a:latin typeface="Cambria" panose="02040503050406030204" pitchFamily="18" charset="0"/>
              </a:rPr>
              <a:t>Each standard library has a corresponding </a:t>
            </a:r>
            <a:r>
              <a:rPr lang="en-US" altLang="en-US" dirty="0" smtClean="0">
                <a:solidFill>
                  <a:srgbClr val="0000FF"/>
                </a:solidFill>
                <a:latin typeface="Cambria" panose="02040503050406030204" pitchFamily="18" charset="0"/>
              </a:rPr>
              <a:t>header</a:t>
            </a:r>
            <a:r>
              <a:rPr lang="en-US" altLang="en-US" dirty="0" smtClean="0">
                <a:solidFill>
                  <a:srgbClr val="000000"/>
                </a:solidFill>
                <a:latin typeface="Cambria" panose="02040503050406030204" pitchFamily="18" charset="0"/>
              </a:rPr>
              <a:t> containing the function prototypes for all the functions in that library and definitions of various data types and constants needed by those functions. </a:t>
            </a:r>
          </a:p>
          <a:p>
            <a:pPr eaLnBrk="1" hangingPunct="1">
              <a:lnSpc>
                <a:spcPct val="90000"/>
              </a:lnSpc>
            </a:pPr>
            <a:r>
              <a:rPr lang="en-US" altLang="en-US" dirty="0" smtClean="0">
                <a:solidFill>
                  <a:srgbClr val="000000"/>
                </a:solidFill>
                <a:latin typeface="Cambria" panose="02040503050406030204" pitchFamily="18" charset="0"/>
              </a:rPr>
              <a:t>Figure 5.6 lists alphabetically some of the standard library headers that may be included in programs. </a:t>
            </a:r>
          </a:p>
          <a:p>
            <a:pPr eaLnBrk="1" hangingPunct="1">
              <a:lnSpc>
                <a:spcPct val="90000"/>
              </a:lnSpc>
            </a:pPr>
            <a:r>
              <a:rPr lang="en-US" altLang="en-US" dirty="0" smtClean="0">
                <a:solidFill>
                  <a:srgbClr val="000000"/>
                </a:solidFill>
                <a:latin typeface="Cambria" panose="02040503050406030204" pitchFamily="18" charset="0"/>
              </a:rPr>
              <a:t>The term “macros” that’s used several times in Fig. 5.6 is discussed in detail in Chapter 13.  </a:t>
            </a:r>
          </a:p>
          <a:p>
            <a:pPr eaLnBrk="1" hangingPunct="1">
              <a:lnSpc>
                <a:spcPct val="90000"/>
              </a:lnSpc>
            </a:pPr>
            <a:r>
              <a:rPr lang="en-US" altLang="en-US" dirty="0" smtClean="0">
                <a:solidFill>
                  <a:srgbClr val="000000"/>
                </a:solidFill>
                <a:latin typeface="Cambria" panose="02040503050406030204" pitchFamily="18" charset="0"/>
              </a:rPr>
              <a:t>You can create custom headers. </a:t>
            </a:r>
          </a:p>
          <a:p>
            <a:pPr eaLnBrk="1" hangingPunct="1">
              <a:lnSpc>
                <a:spcPct val="90000"/>
              </a:lnSpc>
            </a:pPr>
            <a:r>
              <a:rPr lang="en-US" altLang="en-US" dirty="0" smtClean="0">
                <a:solidFill>
                  <a:srgbClr val="000000"/>
                </a:solidFill>
                <a:latin typeface="Cambria" panose="02040503050406030204" pitchFamily="18" charset="0"/>
              </a:rPr>
              <a:t>Programmer-defined headers should also use the </a:t>
            </a:r>
            <a:r>
              <a:rPr lang="en-US" altLang="en-US" dirty="0" smtClean="0">
                <a:solidFill>
                  <a:srgbClr val="000000"/>
                </a:solidFill>
                <a:latin typeface="Consolas" panose="020B0609020204030204" pitchFamily="49" charset="0"/>
              </a:rPr>
              <a:t>.h</a:t>
            </a:r>
            <a:r>
              <a:rPr lang="en-US" altLang="en-US" dirty="0" smtClean="0">
                <a:solidFill>
                  <a:srgbClr val="000000"/>
                </a:solidFill>
                <a:latin typeface="Cambria" panose="02040503050406030204" pitchFamily="18" charset="0"/>
              </a:rPr>
              <a:t> filename extension. </a:t>
            </a:r>
          </a:p>
        </p:txBody>
      </p:sp>
    </p:spTree>
    <p:extLst>
      <p:ext uri="{BB962C8B-B14F-4D97-AF65-F5344CB8AC3E}">
        <p14:creationId xmlns:p14="http://schemas.microsoft.com/office/powerpoint/2010/main" val="39143417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5.8  </a:t>
            </a:r>
            <a:r>
              <a:rPr lang="en-US" smtClean="0">
                <a:solidFill>
                  <a:srgbClr val="3380E6"/>
                </a:solidFill>
                <a:latin typeface="Arial"/>
              </a:rPr>
              <a:t>Headers (Cont.)</a:t>
            </a:r>
          </a:p>
        </p:txBody>
      </p:sp>
      <p:sp>
        <p:nvSpPr>
          <p:cNvPr id="98307" name="Text Placeholder 2"/>
          <p:cNvSpPr>
            <a:spLocks noGrp="1"/>
          </p:cNvSpPr>
          <p:nvPr>
            <p:ph type="body" idx="1"/>
          </p:nvPr>
        </p:nvSpPr>
        <p:spPr/>
        <p:txBody>
          <a:bodyPr>
            <a:normAutofit lnSpcReduction="10000"/>
          </a:bodyPr>
          <a:lstStyle/>
          <a:p>
            <a:pPr eaLnBrk="1" hangingPunct="1"/>
            <a:r>
              <a:rPr lang="en-US" altLang="en-US" dirty="0" smtClean="0">
                <a:solidFill>
                  <a:srgbClr val="000000"/>
                </a:solidFill>
                <a:latin typeface="Cambria" panose="02040503050406030204" pitchFamily="18" charset="0"/>
              </a:rPr>
              <a:t>A programmer-defined header can be included by using the </a:t>
            </a:r>
            <a:r>
              <a:rPr lang="en-US" altLang="en-US" dirty="0" smtClean="0">
                <a:solidFill>
                  <a:srgbClr val="000000"/>
                </a:solidFill>
                <a:latin typeface="Consolas" panose="020B0609020204030204" pitchFamily="49" charset="0"/>
              </a:rPr>
              <a:t>#include</a:t>
            </a:r>
            <a:r>
              <a:rPr lang="en-US" altLang="en-US" dirty="0" smtClean="0">
                <a:solidFill>
                  <a:srgbClr val="000000"/>
                </a:solidFill>
                <a:latin typeface="Cambria" panose="02040503050406030204" pitchFamily="18" charset="0"/>
              </a:rPr>
              <a:t> preprocessor directive. </a:t>
            </a:r>
          </a:p>
          <a:p>
            <a:pPr eaLnBrk="1" hangingPunct="1"/>
            <a:r>
              <a:rPr lang="en-US" altLang="en-US" dirty="0" smtClean="0">
                <a:solidFill>
                  <a:srgbClr val="000000"/>
                </a:solidFill>
                <a:latin typeface="Cambria" panose="02040503050406030204" pitchFamily="18" charset="0"/>
              </a:rPr>
              <a:t>For example, if the prototype for our square function was located in the header </a:t>
            </a:r>
            <a:r>
              <a:rPr lang="en-US" altLang="en-US" dirty="0" err="1" smtClean="0">
                <a:solidFill>
                  <a:srgbClr val="000000"/>
                </a:solidFill>
                <a:latin typeface="Consolas" panose="020B0609020204030204" pitchFamily="49" charset="0"/>
              </a:rPr>
              <a:t>square.h</a:t>
            </a:r>
            <a:r>
              <a:rPr lang="en-US" altLang="en-US" dirty="0" smtClean="0">
                <a:solidFill>
                  <a:srgbClr val="000000"/>
                </a:solidFill>
                <a:latin typeface="Cambria" panose="02040503050406030204" pitchFamily="18" charset="0"/>
              </a:rPr>
              <a:t>, we’d include that header in our program by using the following directive at the top of the program:</a:t>
            </a:r>
          </a:p>
          <a:p>
            <a:pPr lvl="2" eaLnBrk="1" hangingPunct="1">
              <a:buFont typeface="Wingdings 2" panose="05020102010507070707" pitchFamily="18" charset="2"/>
              <a:buNone/>
            </a:pPr>
            <a:r>
              <a:rPr lang="en-US" altLang="en-US" b="1" dirty="0" smtClean="0">
                <a:solidFill>
                  <a:srgbClr val="0000FF"/>
                </a:solidFill>
                <a:latin typeface="Consolas" panose="020B0609020204030204" pitchFamily="49" charset="0"/>
              </a:rPr>
              <a:t>#include</a:t>
            </a:r>
            <a:r>
              <a:rPr lang="en-US" altLang="en-US" b="1" dirty="0" smtClean="0">
                <a:solidFill>
                  <a:srgbClr val="000000"/>
                </a:solidFill>
                <a:latin typeface="Consolas" panose="020B0609020204030204" pitchFamily="49" charset="0"/>
              </a:rPr>
              <a:t> </a:t>
            </a:r>
            <a:r>
              <a:rPr lang="en-US" altLang="en-US" b="1" dirty="0" smtClean="0">
                <a:solidFill>
                  <a:srgbClr val="128AFF"/>
                </a:solidFill>
                <a:latin typeface="Consolas" panose="020B0609020204030204" pitchFamily="49" charset="0"/>
              </a:rPr>
              <a:t>"</a:t>
            </a:r>
            <a:r>
              <a:rPr lang="en-US" altLang="en-US" b="1" dirty="0" err="1" smtClean="0">
                <a:solidFill>
                  <a:srgbClr val="128AFF"/>
                </a:solidFill>
                <a:latin typeface="Consolas" panose="020B0609020204030204" pitchFamily="49" charset="0"/>
              </a:rPr>
              <a:t>square.h</a:t>
            </a:r>
            <a:r>
              <a:rPr lang="en-US" altLang="en-US" b="1" dirty="0" smtClean="0">
                <a:solidFill>
                  <a:srgbClr val="128AFF"/>
                </a:solidFill>
                <a:latin typeface="Consolas" panose="020B0609020204030204" pitchFamily="49" charset="0"/>
              </a:rPr>
              <a:t>"</a:t>
            </a:r>
          </a:p>
        </p:txBody>
      </p:sp>
    </p:spTree>
    <p:extLst>
      <p:ext uri="{BB962C8B-B14F-4D97-AF65-F5344CB8AC3E}">
        <p14:creationId xmlns:p14="http://schemas.microsoft.com/office/powerpoint/2010/main" val="18828205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4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50" cy="6314610"/>
          </a:xfrm>
          <a:prstGeom prst="rect">
            <a:avLst/>
          </a:prstGeom>
          <a:noFill/>
          <a:ln>
            <a:noFill/>
          </a:ln>
        </p:spPr>
      </p:pic>
    </p:spTree>
    <p:extLst>
      <p:ext uri="{BB962C8B-B14F-4D97-AF65-F5344CB8AC3E}">
        <p14:creationId xmlns:p14="http://schemas.microsoft.com/office/powerpoint/2010/main" val="25298937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4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248650" cy="6373487"/>
          </a:xfrm>
          <a:prstGeom prst="rect">
            <a:avLst/>
          </a:prstGeom>
          <a:noFill/>
          <a:ln>
            <a:noFill/>
          </a:ln>
        </p:spPr>
      </p:pic>
    </p:spTree>
    <p:extLst>
      <p:ext uri="{BB962C8B-B14F-4D97-AF65-F5344CB8AC3E}">
        <p14:creationId xmlns:p14="http://schemas.microsoft.com/office/powerpoint/2010/main" val="1973543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defRPr/>
            </a:pPr>
            <a:r>
              <a:rPr lang="en-US" dirty="0" smtClean="0">
                <a:solidFill>
                  <a:srgbClr val="24B5A1"/>
                </a:solidFill>
                <a:latin typeface="Arial"/>
              </a:rPr>
              <a:t>5.2  </a:t>
            </a:r>
            <a:r>
              <a:rPr lang="en-US" dirty="0">
                <a:solidFill>
                  <a:srgbClr val="3380E6"/>
                </a:solidFill>
                <a:latin typeface="Arial"/>
              </a:rPr>
              <a:t> Modularizing Programs </a:t>
            </a:r>
            <a:r>
              <a:rPr lang="en-US" dirty="0" smtClean="0">
                <a:solidFill>
                  <a:srgbClr val="3380E6"/>
                </a:solidFill>
                <a:latin typeface="Arial"/>
              </a:rPr>
              <a:t>in C (Cont.) </a:t>
            </a:r>
          </a:p>
        </p:txBody>
      </p:sp>
      <p:sp>
        <p:nvSpPr>
          <p:cNvPr id="18435" name="Text Placeholder 2"/>
          <p:cNvSpPr>
            <a:spLocks noGrp="1"/>
          </p:cNvSpPr>
          <p:nvPr>
            <p:ph type="body" idx="1"/>
          </p:nvPr>
        </p:nvSpPr>
        <p:spPr/>
        <p:txBody>
          <a:bodyPr>
            <a:normAutofit fontScale="92500"/>
          </a:bodyPr>
          <a:lstStyle/>
          <a:p>
            <a:pPr eaLnBrk="1" hangingPunct="1"/>
            <a:r>
              <a:rPr lang="en-US" altLang="en-US" sz="2500" dirty="0" smtClean="0">
                <a:solidFill>
                  <a:srgbClr val="000000"/>
                </a:solidFill>
                <a:latin typeface="Cambria" panose="02040503050406030204" pitchFamily="18" charset="0"/>
              </a:rPr>
              <a:t>The functions </a:t>
            </a:r>
            <a:r>
              <a:rPr lang="en-US" altLang="en-US" sz="2500" dirty="0" err="1" smtClean="0">
                <a:solidFill>
                  <a:srgbClr val="000000"/>
                </a:solidFill>
                <a:latin typeface="Consolas" panose="020B0609020204030204" pitchFamily="49" charset="0"/>
              </a:rPr>
              <a:t>printf</a:t>
            </a:r>
            <a:r>
              <a:rPr lang="en-US" altLang="en-US" sz="2500" dirty="0" smtClean="0">
                <a:solidFill>
                  <a:srgbClr val="000000"/>
                </a:solidFill>
                <a:latin typeface="Cambria" panose="02040503050406030204" pitchFamily="18" charset="0"/>
              </a:rPr>
              <a:t>, </a:t>
            </a:r>
            <a:r>
              <a:rPr lang="en-US" altLang="en-US" sz="2500" dirty="0" err="1" smtClean="0">
                <a:solidFill>
                  <a:srgbClr val="000000"/>
                </a:solidFill>
                <a:latin typeface="Consolas" panose="020B0609020204030204" pitchFamily="49" charset="0"/>
              </a:rPr>
              <a:t>scanf</a:t>
            </a:r>
            <a:r>
              <a:rPr lang="en-US" altLang="en-US" sz="2500" dirty="0" smtClean="0">
                <a:solidFill>
                  <a:srgbClr val="000000"/>
                </a:solidFill>
                <a:latin typeface="Cambria" panose="02040503050406030204" pitchFamily="18" charset="0"/>
              </a:rPr>
              <a:t> and </a:t>
            </a:r>
            <a:r>
              <a:rPr lang="en-US" altLang="en-US" sz="2500" dirty="0" smtClean="0">
                <a:solidFill>
                  <a:srgbClr val="000000"/>
                </a:solidFill>
                <a:latin typeface="Consolas" panose="020B0609020204030204" pitchFamily="49" charset="0"/>
              </a:rPr>
              <a:t>pow</a:t>
            </a:r>
            <a:r>
              <a:rPr lang="en-US" altLang="en-US" sz="2500" dirty="0" smtClean="0">
                <a:solidFill>
                  <a:srgbClr val="000000"/>
                </a:solidFill>
                <a:latin typeface="Cambria" panose="02040503050406030204" pitchFamily="18" charset="0"/>
              </a:rPr>
              <a:t> that we’ve used in previous chapters are standard library functions.</a:t>
            </a:r>
          </a:p>
          <a:p>
            <a:pPr eaLnBrk="1" hangingPunct="1"/>
            <a:r>
              <a:rPr lang="en-US" altLang="en-US" sz="2500" dirty="0" smtClean="0">
                <a:solidFill>
                  <a:srgbClr val="000000"/>
                </a:solidFill>
                <a:latin typeface="Cambria" panose="02040503050406030204" pitchFamily="18" charset="0"/>
              </a:rPr>
              <a:t>You can write your own functions to define  tasks that may be used at many points in a program. </a:t>
            </a:r>
          </a:p>
          <a:p>
            <a:pPr eaLnBrk="1" hangingPunct="1"/>
            <a:r>
              <a:rPr lang="en-US" altLang="en-US" sz="2500" dirty="0" smtClean="0">
                <a:solidFill>
                  <a:srgbClr val="000000"/>
                </a:solidFill>
                <a:latin typeface="Cambria" panose="02040503050406030204" pitchFamily="18" charset="0"/>
              </a:rPr>
              <a:t>These are sometimes referred to as </a:t>
            </a:r>
            <a:r>
              <a:rPr lang="en-US" altLang="en-US" sz="2500" dirty="0" smtClean="0">
                <a:solidFill>
                  <a:srgbClr val="0000FF"/>
                </a:solidFill>
                <a:latin typeface="Cambria" panose="02040503050406030204" pitchFamily="18" charset="0"/>
              </a:rPr>
              <a:t>programmer-defined functions</a:t>
            </a:r>
            <a:r>
              <a:rPr lang="en-US" altLang="en-US" sz="2500" dirty="0" smtClean="0">
                <a:solidFill>
                  <a:srgbClr val="000000"/>
                </a:solidFill>
                <a:latin typeface="Cambria" panose="02040503050406030204" pitchFamily="18" charset="0"/>
              </a:rPr>
              <a:t>. </a:t>
            </a:r>
          </a:p>
          <a:p>
            <a:pPr eaLnBrk="1" hangingPunct="1"/>
            <a:r>
              <a:rPr lang="en-US" altLang="en-US" sz="2500" dirty="0" smtClean="0">
                <a:solidFill>
                  <a:srgbClr val="000000"/>
                </a:solidFill>
                <a:latin typeface="Cambria" panose="02040503050406030204" pitchFamily="18" charset="0"/>
              </a:rPr>
              <a:t>The  statements defining the function are written only once, and the statements are hidden from other functions. </a:t>
            </a:r>
          </a:p>
          <a:p>
            <a:pPr eaLnBrk="1" hangingPunct="1"/>
            <a:r>
              <a:rPr lang="en-US" altLang="en-US" sz="2500" dirty="0" smtClean="0">
                <a:solidFill>
                  <a:srgbClr val="000000"/>
                </a:solidFill>
                <a:latin typeface="Cambria" panose="02040503050406030204" pitchFamily="18" charset="0"/>
              </a:rPr>
              <a:t>Functions are </a:t>
            </a:r>
            <a:r>
              <a:rPr lang="en-US" altLang="en-US" sz="2500" dirty="0" smtClean="0">
                <a:solidFill>
                  <a:srgbClr val="0000FF"/>
                </a:solidFill>
                <a:latin typeface="Cambria" panose="02040503050406030204" pitchFamily="18" charset="0"/>
              </a:rPr>
              <a:t>invoked</a:t>
            </a:r>
            <a:r>
              <a:rPr lang="en-US" altLang="en-US" sz="2500" dirty="0" smtClean="0">
                <a:solidFill>
                  <a:srgbClr val="000000"/>
                </a:solidFill>
                <a:latin typeface="Cambria" panose="02040503050406030204" pitchFamily="18" charset="0"/>
              </a:rPr>
              <a:t> by a</a:t>
            </a:r>
            <a:r>
              <a:rPr lang="en-US" altLang="en-US" sz="2500" dirty="0" smtClean="0">
                <a:solidFill>
                  <a:srgbClr val="0000FF"/>
                </a:solidFill>
                <a:latin typeface="Cambria" panose="02040503050406030204" pitchFamily="18" charset="0"/>
              </a:rPr>
              <a:t> function call</a:t>
            </a:r>
            <a:r>
              <a:rPr lang="en-US" altLang="en-US" sz="2500" dirty="0" smtClean="0">
                <a:solidFill>
                  <a:srgbClr val="000000"/>
                </a:solidFill>
                <a:latin typeface="Cambria" panose="02040503050406030204" pitchFamily="18" charset="0"/>
              </a:rPr>
              <a:t>, which specifies the function name and provides information (as </a:t>
            </a:r>
            <a:r>
              <a:rPr lang="en-US" altLang="en-US" sz="2500" dirty="0" smtClean="0">
                <a:solidFill>
                  <a:srgbClr val="0000FF"/>
                </a:solidFill>
                <a:latin typeface="Cambria" panose="02040503050406030204" pitchFamily="18" charset="0"/>
              </a:rPr>
              <a:t>arguments</a:t>
            </a:r>
            <a:r>
              <a:rPr lang="en-US" altLang="en-US" sz="2500" dirty="0" smtClean="0">
                <a:solidFill>
                  <a:srgbClr val="000000"/>
                </a:solidFill>
                <a:latin typeface="Cambria" panose="02040503050406030204" pitchFamily="18" charset="0"/>
              </a:rPr>
              <a:t>) that the called function needs to perform its designated task. </a:t>
            </a:r>
          </a:p>
        </p:txBody>
      </p:sp>
    </p:spTree>
    <p:extLst>
      <p:ext uri="{BB962C8B-B14F-4D97-AF65-F5344CB8AC3E}">
        <p14:creationId xmlns:p14="http://schemas.microsoft.com/office/powerpoint/2010/main" val="274275973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5.9  </a:t>
            </a:r>
            <a:r>
              <a:rPr lang="en-US" dirty="0" smtClean="0">
                <a:solidFill>
                  <a:srgbClr val="3380E6"/>
                </a:solidFill>
                <a:latin typeface="Arial"/>
              </a:rPr>
              <a:t>Passing Arguments By Value and By Reference</a:t>
            </a:r>
          </a:p>
        </p:txBody>
      </p:sp>
      <p:sp>
        <p:nvSpPr>
          <p:cNvPr id="101379" name="Text Placeholder 2"/>
          <p:cNvSpPr>
            <a:spLocks noGrp="1"/>
          </p:cNvSpPr>
          <p:nvPr>
            <p:ph type="body" idx="1"/>
          </p:nvPr>
        </p:nvSpPr>
        <p:spPr/>
        <p:txBody>
          <a:bodyPr>
            <a:normAutofit lnSpcReduction="10000"/>
          </a:bodyPr>
          <a:lstStyle/>
          <a:p>
            <a:pPr eaLnBrk="1" hangingPunct="1">
              <a:lnSpc>
                <a:spcPct val="90000"/>
              </a:lnSpc>
            </a:pPr>
            <a:r>
              <a:rPr lang="en-US" altLang="en-US" sz="2500" dirty="0" smtClean="0">
                <a:solidFill>
                  <a:srgbClr val="000000"/>
                </a:solidFill>
                <a:latin typeface="Cambria" panose="02040503050406030204" pitchFamily="18" charset="0"/>
              </a:rPr>
              <a:t>In many programming languages, there are two ways to pass arguments—</a:t>
            </a:r>
            <a:r>
              <a:rPr lang="en-US" altLang="en-US" sz="2500" dirty="0" smtClean="0">
                <a:solidFill>
                  <a:srgbClr val="0000FF"/>
                </a:solidFill>
                <a:latin typeface="Cambria" panose="02040503050406030204" pitchFamily="18" charset="0"/>
              </a:rPr>
              <a:t>pass-by-value </a:t>
            </a:r>
            <a:r>
              <a:rPr lang="en-US" altLang="en-US" sz="2500" dirty="0" smtClean="0">
                <a:solidFill>
                  <a:srgbClr val="000000"/>
                </a:solidFill>
                <a:latin typeface="Cambria" panose="02040503050406030204" pitchFamily="18" charset="0"/>
              </a:rPr>
              <a:t>and</a:t>
            </a:r>
            <a:r>
              <a:rPr lang="en-US" altLang="en-US" sz="2500" dirty="0" smtClean="0">
                <a:solidFill>
                  <a:srgbClr val="0000FF"/>
                </a:solidFill>
                <a:latin typeface="Cambria" panose="02040503050406030204" pitchFamily="18" charset="0"/>
              </a:rPr>
              <a:t> pass-by-reference</a:t>
            </a:r>
            <a:r>
              <a:rPr lang="en-US" altLang="en-US" sz="2500" dirty="0" smtClean="0">
                <a:solidFill>
                  <a:srgbClr val="000000"/>
                </a:solidFill>
                <a:latin typeface="Cambria" panose="02040503050406030204" pitchFamily="18" charset="0"/>
              </a:rPr>
              <a:t>. </a:t>
            </a:r>
          </a:p>
          <a:p>
            <a:pPr eaLnBrk="1" hangingPunct="1">
              <a:lnSpc>
                <a:spcPct val="90000"/>
              </a:lnSpc>
            </a:pPr>
            <a:r>
              <a:rPr lang="en-US" altLang="en-US" sz="2500" dirty="0" smtClean="0">
                <a:solidFill>
                  <a:srgbClr val="000000"/>
                </a:solidFill>
                <a:latin typeface="Cambria" panose="02040503050406030204" pitchFamily="18" charset="0"/>
              </a:rPr>
              <a:t>When arguments are </a:t>
            </a:r>
            <a:r>
              <a:rPr lang="en-US" altLang="en-US" sz="2500" i="1" dirty="0" smtClean="0">
                <a:solidFill>
                  <a:srgbClr val="000000"/>
                </a:solidFill>
                <a:latin typeface="Cambria" panose="02040503050406030204" pitchFamily="18" charset="0"/>
              </a:rPr>
              <a:t>passed by value</a:t>
            </a:r>
            <a:r>
              <a:rPr lang="en-US" altLang="en-US" sz="2500" dirty="0" smtClean="0">
                <a:solidFill>
                  <a:srgbClr val="000000"/>
                </a:solidFill>
                <a:latin typeface="Cambria" panose="02040503050406030204" pitchFamily="18" charset="0"/>
              </a:rPr>
              <a:t>, a </a:t>
            </a:r>
            <a:r>
              <a:rPr lang="en-US" altLang="en-US" sz="2500" i="1" dirty="0" smtClean="0">
                <a:solidFill>
                  <a:srgbClr val="000000"/>
                </a:solidFill>
                <a:latin typeface="Cambria" panose="02040503050406030204" pitchFamily="18" charset="0"/>
              </a:rPr>
              <a:t>copy</a:t>
            </a:r>
            <a:r>
              <a:rPr lang="en-US" altLang="en-US" sz="2500" dirty="0" smtClean="0">
                <a:solidFill>
                  <a:srgbClr val="000000"/>
                </a:solidFill>
                <a:latin typeface="Cambria" panose="02040503050406030204" pitchFamily="18" charset="0"/>
              </a:rPr>
              <a:t> of the argument’s value is made and passed to the called function. </a:t>
            </a:r>
          </a:p>
          <a:p>
            <a:pPr eaLnBrk="1" hangingPunct="1">
              <a:lnSpc>
                <a:spcPct val="90000"/>
              </a:lnSpc>
            </a:pPr>
            <a:r>
              <a:rPr lang="en-US" altLang="en-US" sz="2500" dirty="0" smtClean="0">
                <a:solidFill>
                  <a:srgbClr val="000000"/>
                </a:solidFill>
                <a:latin typeface="Cambria" panose="02040503050406030204" pitchFamily="18" charset="0"/>
              </a:rPr>
              <a:t>Changes to the copy do </a:t>
            </a:r>
            <a:r>
              <a:rPr lang="en-US" altLang="en-US" sz="2500" i="1" dirty="0" smtClean="0">
                <a:solidFill>
                  <a:srgbClr val="000000"/>
                </a:solidFill>
                <a:latin typeface="Cambria" panose="02040503050406030204" pitchFamily="18" charset="0"/>
              </a:rPr>
              <a:t>not</a:t>
            </a:r>
            <a:r>
              <a:rPr lang="en-US" altLang="en-US" sz="2500" dirty="0" smtClean="0">
                <a:solidFill>
                  <a:srgbClr val="000000"/>
                </a:solidFill>
                <a:latin typeface="Cambria" panose="02040503050406030204" pitchFamily="18" charset="0"/>
              </a:rPr>
              <a:t> affect an original variable’s value in the caller. </a:t>
            </a:r>
          </a:p>
          <a:p>
            <a:pPr eaLnBrk="1" hangingPunct="1">
              <a:lnSpc>
                <a:spcPct val="90000"/>
              </a:lnSpc>
            </a:pPr>
            <a:r>
              <a:rPr lang="en-US" altLang="en-US" sz="2500" dirty="0" smtClean="0">
                <a:solidFill>
                  <a:srgbClr val="000000"/>
                </a:solidFill>
                <a:latin typeface="Cambria" panose="02040503050406030204" pitchFamily="18" charset="0"/>
              </a:rPr>
              <a:t>When an argument is passed by reference, the caller allows the called function to modify the original variable’s value. </a:t>
            </a:r>
          </a:p>
          <a:p>
            <a:pPr eaLnBrk="1" hangingPunct="1">
              <a:lnSpc>
                <a:spcPct val="90000"/>
              </a:lnSpc>
            </a:pPr>
            <a:r>
              <a:rPr lang="en-US" altLang="en-US" sz="2500" dirty="0" smtClean="0">
                <a:solidFill>
                  <a:srgbClr val="000000"/>
                </a:solidFill>
                <a:latin typeface="Cambria" panose="02040503050406030204" pitchFamily="18" charset="0"/>
              </a:rPr>
              <a:t>Pass-by-value should be used whenever the called function does not need to modify the value of the caller’s original variable. </a:t>
            </a:r>
          </a:p>
        </p:txBody>
      </p:sp>
    </p:spTree>
    <p:extLst>
      <p:ext uri="{BB962C8B-B14F-4D97-AF65-F5344CB8AC3E}">
        <p14:creationId xmlns:p14="http://schemas.microsoft.com/office/powerpoint/2010/main" val="3543452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solidFill>
                  <a:srgbClr val="24B5A1"/>
                </a:solidFill>
                <a:latin typeface="Arial"/>
              </a:rPr>
              <a:t>5.9  </a:t>
            </a:r>
            <a:r>
              <a:rPr lang="en-US" dirty="0" smtClean="0">
                <a:solidFill>
                  <a:srgbClr val="3380E6"/>
                </a:solidFill>
                <a:latin typeface="Arial"/>
              </a:rPr>
              <a:t>Passing Arguments By Value and By Reference (Cont.)</a:t>
            </a:r>
          </a:p>
        </p:txBody>
      </p:sp>
      <p:sp>
        <p:nvSpPr>
          <p:cNvPr id="102403" name="Text Placeholder 2"/>
          <p:cNvSpPr>
            <a:spLocks noGrp="1"/>
          </p:cNvSpPr>
          <p:nvPr>
            <p:ph type="body" idx="1"/>
          </p:nvPr>
        </p:nvSpPr>
        <p:spPr/>
        <p:txBody>
          <a:bodyPr>
            <a:normAutofit fontScale="92500" lnSpcReduction="20000"/>
          </a:bodyPr>
          <a:lstStyle/>
          <a:p>
            <a:pPr eaLnBrk="1" hangingPunct="1"/>
            <a:r>
              <a:rPr lang="en-US" altLang="en-US" dirty="0" smtClean="0">
                <a:solidFill>
                  <a:srgbClr val="000000"/>
                </a:solidFill>
                <a:latin typeface="Cambria" panose="02040503050406030204" pitchFamily="18" charset="0"/>
              </a:rPr>
              <a:t>This prevents the accidental </a:t>
            </a:r>
            <a:r>
              <a:rPr lang="en-US" altLang="en-US" dirty="0" smtClean="0">
                <a:solidFill>
                  <a:srgbClr val="0000FF"/>
                </a:solidFill>
                <a:latin typeface="Cambria" panose="02040503050406030204" pitchFamily="18" charset="0"/>
              </a:rPr>
              <a:t>side effects</a:t>
            </a:r>
            <a:r>
              <a:rPr lang="en-US" altLang="en-US" dirty="0" smtClean="0">
                <a:solidFill>
                  <a:srgbClr val="000000"/>
                </a:solidFill>
                <a:latin typeface="Cambria" panose="02040503050406030204" pitchFamily="18" charset="0"/>
              </a:rPr>
              <a:t> (variable modifications) that so greatly hinder the development of correct and reliable software systems. </a:t>
            </a:r>
          </a:p>
          <a:p>
            <a:pPr eaLnBrk="1" hangingPunct="1"/>
            <a:r>
              <a:rPr lang="en-US" altLang="en-US" dirty="0" smtClean="0">
                <a:solidFill>
                  <a:srgbClr val="000000"/>
                </a:solidFill>
                <a:latin typeface="Cambria" panose="02040503050406030204" pitchFamily="18" charset="0"/>
              </a:rPr>
              <a:t>Pass-by-reference should be used only with trusted called functions that need to modify the original variable.</a:t>
            </a:r>
          </a:p>
          <a:p>
            <a:pPr eaLnBrk="1" hangingPunct="1"/>
            <a:r>
              <a:rPr lang="en-US" altLang="en-US" dirty="0" smtClean="0">
                <a:solidFill>
                  <a:srgbClr val="000000"/>
                </a:solidFill>
                <a:latin typeface="Cambria" panose="02040503050406030204" pitchFamily="18" charset="0"/>
              </a:rPr>
              <a:t>In C, all arguments are passed by value. </a:t>
            </a:r>
          </a:p>
          <a:p>
            <a:pPr eaLnBrk="1" hangingPunct="1"/>
            <a:r>
              <a:rPr lang="en-US" altLang="en-US" dirty="0" smtClean="0">
                <a:solidFill>
                  <a:srgbClr val="000000"/>
                </a:solidFill>
                <a:latin typeface="Cambria" panose="02040503050406030204" pitchFamily="18" charset="0"/>
              </a:rPr>
              <a:t>In Chapter 6, we’ll see that array arguments are automatically passed by reference for performance reasons. </a:t>
            </a:r>
          </a:p>
        </p:txBody>
      </p:sp>
    </p:spTree>
    <p:extLst>
      <p:ext uri="{BB962C8B-B14F-4D97-AF65-F5344CB8AC3E}">
        <p14:creationId xmlns:p14="http://schemas.microsoft.com/office/powerpoint/2010/main" val="27017506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mtClean="0">
                <a:solidFill>
                  <a:srgbClr val="24B5A1"/>
                </a:solidFill>
                <a:latin typeface="Arial"/>
              </a:rPr>
              <a:t>5.10  </a:t>
            </a:r>
            <a:r>
              <a:rPr lang="en-US" smtClean="0">
                <a:solidFill>
                  <a:srgbClr val="3380E6"/>
                </a:solidFill>
                <a:latin typeface="Arial"/>
              </a:rPr>
              <a:t>Random Number Generation</a:t>
            </a:r>
          </a:p>
        </p:txBody>
      </p:sp>
      <p:sp>
        <p:nvSpPr>
          <p:cNvPr id="103427" name="Text Placeholder 2"/>
          <p:cNvSpPr>
            <a:spLocks noGrp="1"/>
          </p:cNvSpPr>
          <p:nvPr>
            <p:ph type="body" idx="1"/>
          </p:nvPr>
        </p:nvSpPr>
        <p:spPr/>
        <p:txBody>
          <a:bodyPr>
            <a:normAutofit fontScale="92500" lnSpcReduction="20000"/>
          </a:bodyPr>
          <a:lstStyle/>
          <a:p>
            <a:pPr eaLnBrk="1" hangingPunct="1">
              <a:lnSpc>
                <a:spcPct val="90000"/>
              </a:lnSpc>
            </a:pPr>
            <a:r>
              <a:rPr lang="en-US" altLang="en-US" dirty="0" smtClean="0">
                <a:solidFill>
                  <a:srgbClr val="000000"/>
                </a:solidFill>
                <a:latin typeface="Cambria" panose="02040503050406030204" pitchFamily="18" charset="0"/>
              </a:rPr>
              <a:t>We now take a brief and, hopefully, entertaining diversion into </a:t>
            </a:r>
            <a:r>
              <a:rPr lang="en-US" altLang="en-US" i="1" dirty="0" smtClean="0">
                <a:solidFill>
                  <a:srgbClr val="000000"/>
                </a:solidFill>
                <a:latin typeface="Cambria" panose="02040503050406030204" pitchFamily="18" charset="0"/>
              </a:rPr>
              <a:t>simulation</a:t>
            </a:r>
            <a:r>
              <a:rPr lang="en-US" altLang="en-US" dirty="0" smtClean="0">
                <a:solidFill>
                  <a:srgbClr val="000000"/>
                </a:solidFill>
                <a:latin typeface="Cambria" panose="02040503050406030204" pitchFamily="18" charset="0"/>
              </a:rPr>
              <a:t> and </a:t>
            </a:r>
            <a:r>
              <a:rPr lang="en-US" altLang="en-US" i="1" dirty="0" smtClean="0">
                <a:solidFill>
                  <a:srgbClr val="000000"/>
                </a:solidFill>
                <a:latin typeface="Cambria" panose="02040503050406030204" pitchFamily="18" charset="0"/>
              </a:rPr>
              <a:t>game playing</a:t>
            </a:r>
            <a:r>
              <a:rPr lang="en-US" altLang="en-US" dirty="0" smtClean="0">
                <a:solidFill>
                  <a:srgbClr val="000000"/>
                </a:solidFill>
                <a:latin typeface="Cambria" panose="02040503050406030204" pitchFamily="18" charset="0"/>
              </a:rPr>
              <a:t>. </a:t>
            </a:r>
          </a:p>
          <a:p>
            <a:pPr eaLnBrk="1" hangingPunct="1">
              <a:lnSpc>
                <a:spcPct val="90000"/>
              </a:lnSpc>
            </a:pPr>
            <a:r>
              <a:rPr lang="en-US" altLang="en-US" dirty="0" smtClean="0">
                <a:solidFill>
                  <a:srgbClr val="000000"/>
                </a:solidFill>
                <a:latin typeface="Cambria" panose="02040503050406030204" pitchFamily="18" charset="0"/>
              </a:rPr>
              <a:t>The element of chance can be introduced into computer applications by using the C standard library function </a:t>
            </a:r>
            <a:r>
              <a:rPr lang="en-US" altLang="en-US" dirty="0" smtClean="0">
                <a:solidFill>
                  <a:srgbClr val="000000"/>
                </a:solidFill>
                <a:latin typeface="Consolas" panose="020B0609020204030204" pitchFamily="49" charset="0"/>
              </a:rPr>
              <a:t>rand</a:t>
            </a:r>
            <a:r>
              <a:rPr lang="en-US" altLang="en-US" dirty="0" smtClean="0">
                <a:solidFill>
                  <a:srgbClr val="000000"/>
                </a:solidFill>
                <a:latin typeface="Cambria" panose="02040503050406030204" pitchFamily="18" charset="0"/>
              </a:rPr>
              <a:t> from the </a:t>
            </a:r>
            <a:r>
              <a:rPr lang="en-US" altLang="en-US" dirty="0" smtClean="0">
                <a:solidFill>
                  <a:srgbClr val="000000"/>
                </a:solidFill>
                <a:latin typeface="Consolas" panose="020B0609020204030204" pitchFamily="49" charset="0"/>
              </a:rPr>
              <a:t>&lt;</a:t>
            </a:r>
            <a:r>
              <a:rPr lang="en-US" altLang="en-US" dirty="0" err="1" smtClean="0">
                <a:solidFill>
                  <a:srgbClr val="000000"/>
                </a:solidFill>
                <a:latin typeface="Consolas" panose="020B0609020204030204" pitchFamily="49" charset="0"/>
              </a:rPr>
              <a:t>stdlib.h</a:t>
            </a:r>
            <a:r>
              <a:rPr lang="en-US" altLang="en-US" dirty="0" smtClean="0">
                <a:solidFill>
                  <a:srgbClr val="000000"/>
                </a:solidFill>
                <a:latin typeface="Consolas" panose="020B0609020204030204" pitchFamily="49" charset="0"/>
              </a:rPr>
              <a:t>&gt;</a:t>
            </a:r>
            <a:r>
              <a:rPr lang="en-US" altLang="en-US" dirty="0" smtClean="0">
                <a:solidFill>
                  <a:srgbClr val="000000"/>
                </a:solidFill>
                <a:latin typeface="Cambria" panose="02040503050406030204" pitchFamily="18" charset="0"/>
              </a:rPr>
              <a:t> header. </a:t>
            </a:r>
          </a:p>
          <a:p>
            <a:pPr eaLnBrk="1" hangingPunct="1">
              <a:lnSpc>
                <a:spcPct val="90000"/>
              </a:lnSpc>
            </a:pPr>
            <a:r>
              <a:rPr lang="en-US" altLang="en-US" dirty="0" smtClean="0">
                <a:solidFill>
                  <a:srgbClr val="000000"/>
                </a:solidFill>
                <a:latin typeface="Cambria" panose="02040503050406030204" pitchFamily="18" charset="0"/>
              </a:rPr>
              <a:t>Consider the following statement:</a:t>
            </a:r>
          </a:p>
          <a:p>
            <a:pPr lvl="2" eaLnBrk="1" hangingPunct="1">
              <a:lnSpc>
                <a:spcPct val="90000"/>
              </a:lnSpc>
              <a:buFont typeface="Wingdings 2" panose="05020102010507070707" pitchFamily="18" charset="2"/>
              <a:buNone/>
            </a:pPr>
            <a:r>
              <a:rPr lang="en-US" altLang="en-US" dirty="0" err="1" smtClean="0">
                <a:solidFill>
                  <a:srgbClr val="000000"/>
                </a:solidFill>
                <a:latin typeface="Consolas" panose="020B0609020204030204" pitchFamily="49" charset="0"/>
              </a:rPr>
              <a:t>i</a:t>
            </a:r>
            <a:r>
              <a:rPr lang="en-US" altLang="en-US" dirty="0" smtClean="0">
                <a:solidFill>
                  <a:srgbClr val="000000"/>
                </a:solidFill>
                <a:latin typeface="Consolas" panose="020B0609020204030204" pitchFamily="49" charset="0"/>
              </a:rPr>
              <a:t> = rand();</a:t>
            </a:r>
          </a:p>
          <a:p>
            <a:pPr eaLnBrk="1" hangingPunct="1">
              <a:lnSpc>
                <a:spcPct val="90000"/>
              </a:lnSpc>
            </a:pPr>
            <a:r>
              <a:rPr lang="en-US" altLang="en-US" dirty="0" smtClean="0">
                <a:solidFill>
                  <a:srgbClr val="000000"/>
                </a:solidFill>
                <a:latin typeface="Cambria" panose="02040503050406030204" pitchFamily="18" charset="0"/>
              </a:rPr>
              <a:t>The </a:t>
            </a:r>
            <a:r>
              <a:rPr lang="en-US" altLang="en-US" dirty="0" smtClean="0">
                <a:solidFill>
                  <a:srgbClr val="000000"/>
                </a:solidFill>
                <a:latin typeface="Consolas" panose="020B0609020204030204" pitchFamily="49" charset="0"/>
              </a:rPr>
              <a:t>rand</a:t>
            </a:r>
            <a:r>
              <a:rPr lang="en-US" altLang="en-US" dirty="0" smtClean="0">
                <a:solidFill>
                  <a:srgbClr val="000000"/>
                </a:solidFill>
                <a:latin typeface="Cambria" panose="02040503050406030204" pitchFamily="18" charset="0"/>
              </a:rPr>
              <a:t> function generates an integer between 0 and </a:t>
            </a:r>
            <a:r>
              <a:rPr lang="en-US" altLang="en-US" dirty="0" smtClean="0">
                <a:solidFill>
                  <a:srgbClr val="000000"/>
                </a:solidFill>
                <a:latin typeface="Consolas" panose="020B0609020204030204" pitchFamily="49" charset="0"/>
              </a:rPr>
              <a:t>RAND_MAX</a:t>
            </a:r>
            <a:r>
              <a:rPr lang="en-US" altLang="en-US" dirty="0" smtClean="0">
                <a:solidFill>
                  <a:srgbClr val="000000"/>
                </a:solidFill>
                <a:latin typeface="Cambria" panose="02040503050406030204" pitchFamily="18" charset="0"/>
              </a:rPr>
              <a:t> (a symbolic constant defined in the </a:t>
            </a:r>
            <a:r>
              <a:rPr lang="en-US" altLang="en-US" dirty="0" smtClean="0">
                <a:solidFill>
                  <a:srgbClr val="000000"/>
                </a:solidFill>
                <a:latin typeface="Consolas" panose="020B0609020204030204" pitchFamily="49" charset="0"/>
              </a:rPr>
              <a:t>&lt;</a:t>
            </a:r>
            <a:r>
              <a:rPr lang="en-US" altLang="en-US" dirty="0" err="1" smtClean="0">
                <a:solidFill>
                  <a:srgbClr val="000000"/>
                </a:solidFill>
                <a:latin typeface="Consolas" panose="020B0609020204030204" pitchFamily="49" charset="0"/>
              </a:rPr>
              <a:t>stdlib.h</a:t>
            </a:r>
            <a:r>
              <a:rPr lang="en-US" altLang="en-US" dirty="0" smtClean="0">
                <a:solidFill>
                  <a:srgbClr val="000000"/>
                </a:solidFill>
                <a:latin typeface="Consolas" panose="020B0609020204030204" pitchFamily="49" charset="0"/>
              </a:rPr>
              <a:t>&gt;</a:t>
            </a:r>
            <a:r>
              <a:rPr lang="en-US" altLang="en-US" dirty="0" smtClean="0">
                <a:solidFill>
                  <a:srgbClr val="000000"/>
                </a:solidFill>
                <a:latin typeface="Cambria" panose="02040503050406030204" pitchFamily="18" charset="0"/>
              </a:rPr>
              <a:t> header). </a:t>
            </a:r>
          </a:p>
        </p:txBody>
      </p:sp>
    </p:spTree>
    <p:extLst>
      <p:ext uri="{BB962C8B-B14F-4D97-AF65-F5344CB8AC3E}">
        <p14:creationId xmlns:p14="http://schemas.microsoft.com/office/powerpoint/2010/main" val="26445428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5.10  </a:t>
            </a:r>
            <a:r>
              <a:rPr lang="en-US" smtClean="0">
                <a:solidFill>
                  <a:srgbClr val="3380E6"/>
                </a:solidFill>
                <a:latin typeface="Arial"/>
              </a:rPr>
              <a:t>Random Number Generation (Cont.)</a:t>
            </a:r>
          </a:p>
        </p:txBody>
      </p:sp>
      <p:sp>
        <p:nvSpPr>
          <p:cNvPr id="3" name="Text Placeholder 2"/>
          <p:cNvSpPr>
            <a:spLocks noGrp="1"/>
          </p:cNvSpPr>
          <p:nvPr>
            <p:ph type="body" idx="1"/>
          </p:nvPr>
        </p:nvSpPr>
        <p:spPr/>
        <p:txBody>
          <a:bodyPr>
            <a:noAutofit/>
          </a:bodyPr>
          <a:lstStyle/>
          <a:p>
            <a:pPr eaLnBrk="1" hangingPunct="1">
              <a:lnSpc>
                <a:spcPct val="90000"/>
              </a:lnSpc>
              <a:defRPr/>
            </a:pPr>
            <a:r>
              <a:rPr lang="en-US" sz="2500" dirty="0" smtClean="0">
                <a:solidFill>
                  <a:srgbClr val="000000"/>
                </a:solidFill>
                <a:latin typeface="Cambria" panose="02040503050406030204" pitchFamily="18" charset="0"/>
              </a:rPr>
              <a:t>Standard C states that the value of </a:t>
            </a:r>
            <a:r>
              <a:rPr lang="en-US" sz="2500" dirty="0" smtClean="0">
                <a:solidFill>
                  <a:srgbClr val="000000"/>
                </a:solidFill>
                <a:latin typeface="Consolas" panose="020B0609020204030204" pitchFamily="49" charset="0"/>
              </a:rPr>
              <a:t>RAND_MAX</a:t>
            </a:r>
            <a:r>
              <a:rPr lang="en-US" sz="2500" dirty="0" smtClean="0">
                <a:solidFill>
                  <a:srgbClr val="000000"/>
                </a:solidFill>
                <a:latin typeface="Cambria" panose="02040503050406030204" pitchFamily="18" charset="0"/>
              </a:rPr>
              <a:t> must be at least 32767, which is the maximum value for a two-byte (i.e., 16-bit) integer. </a:t>
            </a:r>
          </a:p>
          <a:p>
            <a:pPr eaLnBrk="1" hangingPunct="1">
              <a:lnSpc>
                <a:spcPct val="90000"/>
              </a:lnSpc>
              <a:defRPr/>
            </a:pPr>
            <a:r>
              <a:rPr lang="en-US" sz="2500" dirty="0" smtClean="0">
                <a:solidFill>
                  <a:srgbClr val="000000"/>
                </a:solidFill>
                <a:latin typeface="Cambria" panose="02040503050406030204" pitchFamily="18" charset="0"/>
              </a:rPr>
              <a:t>The programs in this section were tested on Microsoft Visual C++ with a maximum </a:t>
            </a:r>
            <a:r>
              <a:rPr lang="en-US" sz="2500" dirty="0" smtClean="0">
                <a:solidFill>
                  <a:srgbClr val="000000"/>
                </a:solidFill>
                <a:latin typeface="Consolas" panose="020B0609020204030204" pitchFamily="49" charset="0"/>
              </a:rPr>
              <a:t>RAND_MAX </a:t>
            </a:r>
            <a:r>
              <a:rPr lang="en-US" sz="2500" dirty="0" smtClean="0">
                <a:solidFill>
                  <a:srgbClr val="000000"/>
                </a:solidFill>
                <a:latin typeface="Cambria" panose="02040503050406030204" pitchFamily="18" charset="0"/>
              </a:rPr>
              <a:t>value of 32767 and on GNU </a:t>
            </a:r>
            <a:r>
              <a:rPr lang="en-US" sz="2500" dirty="0" err="1" smtClean="0">
                <a:solidFill>
                  <a:srgbClr val="000000"/>
                </a:solidFill>
                <a:latin typeface="Consolas" panose="020B0609020204030204" pitchFamily="49" charset="0"/>
              </a:rPr>
              <a:t>gcc</a:t>
            </a:r>
            <a:r>
              <a:rPr lang="en-US" sz="2500" dirty="0" smtClean="0">
                <a:solidFill>
                  <a:srgbClr val="000000"/>
                </a:solidFill>
                <a:latin typeface="Cambria" panose="02040503050406030204" pitchFamily="18" charset="0"/>
              </a:rPr>
              <a:t> and </a:t>
            </a:r>
            <a:r>
              <a:rPr lang="en-US" sz="2500" dirty="0" err="1" smtClean="0">
                <a:solidFill>
                  <a:srgbClr val="000000"/>
                </a:solidFill>
                <a:latin typeface="Cambria" panose="02040503050406030204" pitchFamily="18" charset="0"/>
              </a:rPr>
              <a:t>Xcode</a:t>
            </a:r>
            <a:r>
              <a:rPr lang="en-US" sz="2500" dirty="0" smtClean="0">
                <a:solidFill>
                  <a:srgbClr val="000000"/>
                </a:solidFill>
                <a:latin typeface="Cambria" panose="02040503050406030204" pitchFamily="18" charset="0"/>
              </a:rPr>
              <a:t> LLVM with a </a:t>
            </a:r>
            <a:r>
              <a:rPr lang="en-US" sz="2500" dirty="0" smtClean="0">
                <a:solidFill>
                  <a:srgbClr val="000000"/>
                </a:solidFill>
                <a:latin typeface="Consolas" panose="020B0609020204030204" pitchFamily="49" charset="0"/>
              </a:rPr>
              <a:t>RAND_MAX</a:t>
            </a:r>
            <a:r>
              <a:rPr lang="en-US" sz="2500" dirty="0" smtClean="0">
                <a:solidFill>
                  <a:srgbClr val="000000"/>
                </a:solidFill>
                <a:latin typeface="Cambria" panose="02040503050406030204" pitchFamily="18" charset="0"/>
              </a:rPr>
              <a:t> value of 2147483647. </a:t>
            </a:r>
          </a:p>
          <a:p>
            <a:pPr eaLnBrk="1" hangingPunct="1">
              <a:lnSpc>
                <a:spcPct val="90000"/>
              </a:lnSpc>
              <a:defRPr/>
            </a:pPr>
            <a:r>
              <a:rPr lang="en-US" sz="2500" dirty="0" smtClean="0">
                <a:solidFill>
                  <a:srgbClr val="000000"/>
                </a:solidFill>
                <a:latin typeface="Cambria" panose="02040503050406030204" pitchFamily="18" charset="0"/>
              </a:rPr>
              <a:t>If </a:t>
            </a:r>
            <a:r>
              <a:rPr lang="en-US" sz="2500" dirty="0" smtClean="0">
                <a:solidFill>
                  <a:srgbClr val="000000"/>
                </a:solidFill>
                <a:latin typeface="Consolas" panose="020B0609020204030204" pitchFamily="49" charset="0"/>
              </a:rPr>
              <a:t>rand</a:t>
            </a:r>
            <a:r>
              <a:rPr lang="en-US" sz="2500" dirty="0" smtClean="0">
                <a:solidFill>
                  <a:srgbClr val="000000"/>
                </a:solidFill>
                <a:latin typeface="Cambria" panose="02040503050406030204" pitchFamily="18" charset="0"/>
              </a:rPr>
              <a:t> truly produces integers at random, every number between 0 and </a:t>
            </a:r>
            <a:r>
              <a:rPr lang="en-US" sz="2500" dirty="0" smtClean="0">
                <a:solidFill>
                  <a:srgbClr val="000000"/>
                </a:solidFill>
                <a:latin typeface="Consolas" panose="020B0609020204030204" pitchFamily="49" charset="0"/>
              </a:rPr>
              <a:t>RAND_MAX</a:t>
            </a:r>
            <a:r>
              <a:rPr lang="en-US" sz="2500" dirty="0" smtClean="0">
                <a:solidFill>
                  <a:srgbClr val="000000"/>
                </a:solidFill>
                <a:latin typeface="Cambria" panose="02040503050406030204" pitchFamily="18" charset="0"/>
              </a:rPr>
              <a:t> has an equal chance (or probability) of being chosen each time </a:t>
            </a:r>
            <a:r>
              <a:rPr lang="en-US" sz="2500" dirty="0" smtClean="0">
                <a:solidFill>
                  <a:srgbClr val="000000"/>
                </a:solidFill>
                <a:latin typeface="Consolas" panose="020B0609020204030204" pitchFamily="49" charset="0"/>
              </a:rPr>
              <a:t>rand</a:t>
            </a:r>
            <a:r>
              <a:rPr lang="en-US" sz="2500" dirty="0" smtClean="0">
                <a:solidFill>
                  <a:srgbClr val="000000"/>
                </a:solidFill>
                <a:latin typeface="Cambria" panose="02040503050406030204" pitchFamily="18" charset="0"/>
              </a:rPr>
              <a:t> is called.</a:t>
            </a:r>
          </a:p>
          <a:p>
            <a:pPr eaLnBrk="1" hangingPunct="1">
              <a:lnSpc>
                <a:spcPct val="90000"/>
              </a:lnSpc>
              <a:defRPr/>
            </a:pPr>
            <a:r>
              <a:rPr lang="en-US" sz="2500" dirty="0" smtClean="0">
                <a:solidFill>
                  <a:srgbClr val="000000"/>
                </a:solidFill>
                <a:latin typeface="Cambria" panose="02040503050406030204" pitchFamily="18" charset="0"/>
              </a:rPr>
              <a:t>The range of values produced directly by </a:t>
            </a:r>
            <a:r>
              <a:rPr lang="en-US" sz="2500" dirty="0" smtClean="0">
                <a:solidFill>
                  <a:srgbClr val="000000"/>
                </a:solidFill>
                <a:latin typeface="Consolas" panose="020B0609020204030204" pitchFamily="49" charset="0"/>
              </a:rPr>
              <a:t>rand</a:t>
            </a:r>
            <a:r>
              <a:rPr lang="en-US" sz="2500" dirty="0" smtClean="0">
                <a:solidFill>
                  <a:srgbClr val="000000"/>
                </a:solidFill>
                <a:latin typeface="Cambria" panose="02040503050406030204" pitchFamily="18" charset="0"/>
              </a:rPr>
              <a:t> is often different from what’s needed in a specific application. </a:t>
            </a:r>
          </a:p>
        </p:txBody>
      </p:sp>
    </p:spTree>
    <p:extLst>
      <p:ext uri="{BB962C8B-B14F-4D97-AF65-F5344CB8AC3E}">
        <p14:creationId xmlns:p14="http://schemas.microsoft.com/office/powerpoint/2010/main" val="30386368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5.10  </a:t>
            </a:r>
            <a:r>
              <a:rPr lang="en-US" smtClean="0">
                <a:solidFill>
                  <a:srgbClr val="3380E6"/>
                </a:solidFill>
                <a:latin typeface="Arial"/>
              </a:rPr>
              <a:t>Random Number Generation (Cont.)</a:t>
            </a:r>
          </a:p>
        </p:txBody>
      </p:sp>
      <p:sp>
        <p:nvSpPr>
          <p:cNvPr id="3" name="Text Placeholder 2"/>
          <p:cNvSpPr>
            <a:spLocks noGrp="1"/>
          </p:cNvSpPr>
          <p:nvPr>
            <p:ph type="body" idx="1"/>
          </p:nvPr>
        </p:nvSpPr>
        <p:spPr/>
        <p:txBody>
          <a:bodyPr>
            <a:normAutofit fontScale="92500"/>
          </a:bodyPr>
          <a:lstStyle/>
          <a:p>
            <a:pPr eaLnBrk="1" hangingPunct="1">
              <a:lnSpc>
                <a:spcPct val="90000"/>
              </a:lnSpc>
              <a:defRPr/>
            </a:pPr>
            <a:r>
              <a:rPr lang="en-US" sz="2500" dirty="0" smtClean="0">
                <a:solidFill>
                  <a:srgbClr val="000000"/>
                </a:solidFill>
                <a:latin typeface="Cambria" panose="02040503050406030204" pitchFamily="18" charset="0"/>
              </a:rPr>
              <a:t>For example, a program that simulates coin tossing might require only 0 for “heads” and 1 for “tails.” </a:t>
            </a:r>
          </a:p>
          <a:p>
            <a:pPr eaLnBrk="1" hangingPunct="1">
              <a:lnSpc>
                <a:spcPct val="90000"/>
              </a:lnSpc>
              <a:defRPr/>
            </a:pPr>
            <a:r>
              <a:rPr lang="en-US" sz="2500" dirty="0" smtClean="0">
                <a:solidFill>
                  <a:srgbClr val="000000"/>
                </a:solidFill>
                <a:latin typeface="Cambria" panose="02040503050406030204" pitchFamily="18" charset="0"/>
              </a:rPr>
              <a:t>A dice-rolling program that simulates a six-sided die would require random integers from 1 to 6.</a:t>
            </a:r>
          </a:p>
          <a:p>
            <a:pPr marL="109537" indent="0" eaLnBrk="1" hangingPunct="1">
              <a:lnSpc>
                <a:spcPct val="90000"/>
              </a:lnSpc>
              <a:buFont typeface="Wingdings 3" panose="05040102010807070707" pitchFamily="18" charset="2"/>
              <a:buNone/>
              <a:defRPr/>
            </a:pPr>
            <a:r>
              <a:rPr lang="en-US" sz="2500" b="1" i="1" dirty="0" smtClean="0">
                <a:solidFill>
                  <a:srgbClr val="000000"/>
                </a:solidFill>
                <a:latin typeface="Cambria" panose="02040503050406030204" pitchFamily="18" charset="0"/>
              </a:rPr>
              <a:t>Rolling a Six-Sided Die</a:t>
            </a:r>
          </a:p>
          <a:p>
            <a:pPr eaLnBrk="1" hangingPunct="1">
              <a:lnSpc>
                <a:spcPct val="90000"/>
              </a:lnSpc>
              <a:defRPr/>
            </a:pPr>
            <a:r>
              <a:rPr lang="en-US" sz="2500" dirty="0" smtClean="0">
                <a:solidFill>
                  <a:srgbClr val="000000"/>
                </a:solidFill>
                <a:latin typeface="Cambria" panose="02040503050406030204" pitchFamily="18" charset="0"/>
              </a:rPr>
              <a:t>To demonstrate </a:t>
            </a:r>
            <a:r>
              <a:rPr lang="en-US" sz="2500" dirty="0" smtClean="0">
                <a:solidFill>
                  <a:srgbClr val="000000"/>
                </a:solidFill>
                <a:latin typeface="Consolas" panose="020B0609020204030204" pitchFamily="49" charset="0"/>
              </a:rPr>
              <a:t>rand</a:t>
            </a:r>
            <a:r>
              <a:rPr lang="en-US" sz="2500" dirty="0" smtClean="0">
                <a:solidFill>
                  <a:srgbClr val="000000"/>
                </a:solidFill>
                <a:latin typeface="Cambria" panose="02040503050406030204" pitchFamily="18" charset="0"/>
              </a:rPr>
              <a:t>, let’s develop a program to simulate 20 rolls of a six-sided die and print the value of each roll. </a:t>
            </a:r>
          </a:p>
          <a:p>
            <a:pPr eaLnBrk="1" hangingPunct="1">
              <a:lnSpc>
                <a:spcPct val="90000"/>
              </a:lnSpc>
              <a:defRPr/>
            </a:pPr>
            <a:r>
              <a:rPr lang="en-US" sz="2500" dirty="0" smtClean="0">
                <a:solidFill>
                  <a:srgbClr val="000000"/>
                </a:solidFill>
                <a:latin typeface="Cambria" panose="02040503050406030204" pitchFamily="18" charset="0"/>
              </a:rPr>
              <a:t>The function prototype for function </a:t>
            </a:r>
            <a:r>
              <a:rPr lang="en-US" sz="2500" dirty="0" smtClean="0">
                <a:solidFill>
                  <a:srgbClr val="000000"/>
                </a:solidFill>
                <a:latin typeface="Consolas" panose="020B0609020204030204" pitchFamily="49" charset="0"/>
              </a:rPr>
              <a:t>rand</a:t>
            </a:r>
            <a:r>
              <a:rPr lang="en-US" sz="2500" dirty="0" smtClean="0">
                <a:solidFill>
                  <a:srgbClr val="000000"/>
                </a:solidFill>
                <a:latin typeface="Cambria" panose="02040503050406030204" pitchFamily="18" charset="0"/>
              </a:rPr>
              <a:t> is in </a:t>
            </a:r>
            <a:r>
              <a:rPr lang="en-US" sz="2500" dirty="0" smtClean="0">
                <a:solidFill>
                  <a:srgbClr val="000000"/>
                </a:solidFill>
                <a:latin typeface="Consolas" panose="020B0609020204030204" pitchFamily="49" charset="0"/>
              </a:rPr>
              <a:t>&lt;</a:t>
            </a:r>
            <a:r>
              <a:rPr lang="en-US" sz="2500" dirty="0" err="1" smtClean="0">
                <a:solidFill>
                  <a:srgbClr val="000000"/>
                </a:solidFill>
                <a:latin typeface="Consolas" panose="020B0609020204030204" pitchFamily="49" charset="0"/>
              </a:rPr>
              <a:t>stdlib.h</a:t>
            </a:r>
            <a:r>
              <a:rPr lang="en-US" sz="2500" dirty="0" smtClean="0">
                <a:solidFill>
                  <a:srgbClr val="000000"/>
                </a:solidFill>
                <a:latin typeface="Consolas" panose="020B0609020204030204" pitchFamily="49" charset="0"/>
              </a:rPr>
              <a:t>&gt;</a:t>
            </a:r>
            <a:r>
              <a:rPr lang="en-US" sz="2500" dirty="0" smtClean="0">
                <a:solidFill>
                  <a:srgbClr val="000000"/>
                </a:solidFill>
                <a:latin typeface="Cambria" panose="02040503050406030204" pitchFamily="18" charset="0"/>
              </a:rPr>
              <a:t>. </a:t>
            </a:r>
          </a:p>
          <a:p>
            <a:pPr eaLnBrk="1" hangingPunct="1">
              <a:lnSpc>
                <a:spcPct val="90000"/>
              </a:lnSpc>
              <a:defRPr/>
            </a:pPr>
            <a:r>
              <a:rPr lang="en-US" sz="2500" dirty="0" smtClean="0">
                <a:solidFill>
                  <a:srgbClr val="000000"/>
                </a:solidFill>
                <a:latin typeface="Cambria" panose="02040503050406030204" pitchFamily="18" charset="0"/>
              </a:rPr>
              <a:t>We use the remainder operator (</a:t>
            </a:r>
            <a:r>
              <a:rPr lang="en-US" sz="2500" dirty="0" smtClean="0">
                <a:solidFill>
                  <a:srgbClr val="000000"/>
                </a:solidFill>
                <a:latin typeface="Consolas" panose="020B0609020204030204" pitchFamily="49" charset="0"/>
              </a:rPr>
              <a:t>%</a:t>
            </a:r>
            <a:r>
              <a:rPr lang="en-US" sz="2500" dirty="0" smtClean="0">
                <a:solidFill>
                  <a:srgbClr val="000000"/>
                </a:solidFill>
                <a:latin typeface="Cambria" panose="02040503050406030204" pitchFamily="18" charset="0"/>
              </a:rPr>
              <a:t>) in conjunction with </a:t>
            </a:r>
            <a:r>
              <a:rPr lang="en-US" sz="2500" dirty="0" smtClean="0">
                <a:solidFill>
                  <a:srgbClr val="000000"/>
                </a:solidFill>
                <a:latin typeface="Consolas" panose="020B0609020204030204" pitchFamily="49" charset="0"/>
              </a:rPr>
              <a:t>rand</a:t>
            </a:r>
            <a:r>
              <a:rPr lang="en-US" sz="2500" dirty="0" smtClean="0">
                <a:solidFill>
                  <a:srgbClr val="000000"/>
                </a:solidFill>
                <a:latin typeface="Cambria" panose="02040503050406030204" pitchFamily="18" charset="0"/>
              </a:rPr>
              <a:t> as follows</a:t>
            </a:r>
          </a:p>
          <a:p>
            <a:pPr lvl="2" eaLnBrk="1" hangingPunct="1">
              <a:lnSpc>
                <a:spcPct val="90000"/>
              </a:lnSpc>
              <a:buFont typeface="Wingdings 2" panose="05020102010507070707" pitchFamily="18" charset="2"/>
              <a:buNone/>
              <a:defRPr/>
            </a:pPr>
            <a:r>
              <a:rPr lang="en-US" sz="1900" dirty="0" smtClean="0">
                <a:solidFill>
                  <a:srgbClr val="000000"/>
                </a:solidFill>
                <a:latin typeface="Consolas" panose="020B0609020204030204" pitchFamily="49" charset="0"/>
              </a:rPr>
              <a:t>rand() % </a:t>
            </a:r>
            <a:r>
              <a:rPr lang="en-US" sz="1900" b="1" dirty="0" smtClean="0">
                <a:solidFill>
                  <a:srgbClr val="128AFF"/>
                </a:solidFill>
                <a:latin typeface="Consolas" panose="020B0609020204030204" pitchFamily="49" charset="0"/>
              </a:rPr>
              <a:t>6</a:t>
            </a:r>
          </a:p>
          <a:p>
            <a:pPr eaLnBrk="1" hangingPunct="1">
              <a:lnSpc>
                <a:spcPct val="90000"/>
              </a:lnSpc>
              <a:defRPr/>
            </a:pPr>
            <a:r>
              <a:rPr lang="en-US" sz="2500" dirty="0" smtClean="0">
                <a:solidFill>
                  <a:srgbClr val="000000"/>
                </a:solidFill>
                <a:latin typeface="Cambria" panose="02040503050406030204" pitchFamily="18" charset="0"/>
              </a:rPr>
              <a:t>to produce integers in the range 0 to 5. </a:t>
            </a:r>
          </a:p>
        </p:txBody>
      </p:sp>
    </p:spTree>
    <p:extLst>
      <p:ext uri="{BB962C8B-B14F-4D97-AF65-F5344CB8AC3E}">
        <p14:creationId xmlns:p14="http://schemas.microsoft.com/office/powerpoint/2010/main" val="34094624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5.10  </a:t>
            </a:r>
            <a:r>
              <a:rPr lang="en-US" smtClean="0">
                <a:solidFill>
                  <a:srgbClr val="3380E6"/>
                </a:solidFill>
                <a:latin typeface="Arial"/>
              </a:rPr>
              <a:t>Random Number Generation (Cont.)</a:t>
            </a:r>
          </a:p>
        </p:txBody>
      </p:sp>
      <p:sp>
        <p:nvSpPr>
          <p:cNvPr id="106499"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This is called </a:t>
            </a:r>
            <a:r>
              <a:rPr lang="en-US" altLang="en-US" dirty="0" smtClean="0">
                <a:solidFill>
                  <a:srgbClr val="0000FF"/>
                </a:solidFill>
                <a:latin typeface="Cambria" panose="02040503050406030204" pitchFamily="18" charset="0"/>
              </a:rPr>
              <a:t>scaling</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The number 6 is called the </a:t>
            </a:r>
            <a:r>
              <a:rPr lang="en-US" altLang="en-US" dirty="0" smtClean="0">
                <a:solidFill>
                  <a:srgbClr val="0000FF"/>
                </a:solidFill>
                <a:latin typeface="Cambria" panose="02040503050406030204" pitchFamily="18" charset="0"/>
              </a:rPr>
              <a:t>scaling factor</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We then </a:t>
            </a:r>
            <a:r>
              <a:rPr lang="en-US" altLang="en-US" dirty="0" smtClean="0">
                <a:solidFill>
                  <a:srgbClr val="0000FF"/>
                </a:solidFill>
                <a:latin typeface="Cambria" panose="02040503050406030204" pitchFamily="18" charset="0"/>
              </a:rPr>
              <a:t>shift</a:t>
            </a:r>
            <a:r>
              <a:rPr lang="en-US" altLang="en-US" dirty="0" smtClean="0">
                <a:solidFill>
                  <a:srgbClr val="000000"/>
                </a:solidFill>
                <a:latin typeface="Cambria" panose="02040503050406030204" pitchFamily="18" charset="0"/>
              </a:rPr>
              <a:t> the range of numbers produced by adding 1 to our previous result. </a:t>
            </a:r>
          </a:p>
          <a:p>
            <a:pPr eaLnBrk="1" hangingPunct="1"/>
            <a:r>
              <a:rPr lang="en-US" altLang="en-US" dirty="0" smtClean="0">
                <a:solidFill>
                  <a:srgbClr val="000000"/>
                </a:solidFill>
                <a:latin typeface="Cambria" panose="02040503050406030204" pitchFamily="18" charset="0"/>
              </a:rPr>
              <a:t>The output of Fig. 5.7 confirms that the results are in the range 1 to 6—the actual random values chosen might vary by compiler. </a:t>
            </a:r>
          </a:p>
        </p:txBody>
      </p:sp>
    </p:spTree>
    <p:extLst>
      <p:ext uri="{BB962C8B-B14F-4D97-AF65-F5344CB8AC3E}">
        <p14:creationId xmlns:p14="http://schemas.microsoft.com/office/powerpoint/2010/main" val="22906243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4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50" cy="6314610"/>
          </a:xfrm>
          <a:prstGeom prst="rect">
            <a:avLst/>
          </a:prstGeom>
          <a:noFill/>
          <a:ln>
            <a:noFill/>
          </a:ln>
        </p:spPr>
      </p:pic>
    </p:spTree>
    <p:extLst>
      <p:ext uri="{BB962C8B-B14F-4D97-AF65-F5344CB8AC3E}">
        <p14:creationId xmlns:p14="http://schemas.microsoft.com/office/powerpoint/2010/main" val="40034675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5.10  </a:t>
            </a:r>
            <a:r>
              <a:rPr lang="en-US" smtClean="0">
                <a:solidFill>
                  <a:srgbClr val="3380E6"/>
                </a:solidFill>
                <a:latin typeface="Arial"/>
              </a:rPr>
              <a:t>Random Number Generation (Cont.)</a:t>
            </a:r>
          </a:p>
        </p:txBody>
      </p:sp>
      <p:sp>
        <p:nvSpPr>
          <p:cNvPr id="99331" name="Text Placeholder 2"/>
          <p:cNvSpPr>
            <a:spLocks noGrp="1"/>
          </p:cNvSpPr>
          <p:nvPr>
            <p:ph type="body" idx="1"/>
          </p:nvPr>
        </p:nvSpPr>
        <p:spPr/>
        <p:txBody>
          <a:bodyPr>
            <a:normAutofit fontScale="92500" lnSpcReduction="20000"/>
          </a:bodyPr>
          <a:lstStyle/>
          <a:p>
            <a:pPr marL="109537" indent="0" eaLnBrk="1" hangingPunct="1">
              <a:buFont typeface="Wingdings 3" panose="05040102010807070707" pitchFamily="18" charset="2"/>
              <a:buNone/>
              <a:defRPr/>
            </a:pPr>
            <a:r>
              <a:rPr lang="en-US" b="1" i="1" dirty="0" smtClean="0">
                <a:solidFill>
                  <a:srgbClr val="000000"/>
                </a:solidFill>
                <a:latin typeface="Cambria" panose="02040503050406030204" pitchFamily="18" charset="0"/>
              </a:rPr>
              <a:t>Rolling a Six-Sided Die 6,000,000 Times</a:t>
            </a:r>
          </a:p>
          <a:p>
            <a:pPr eaLnBrk="1" hangingPunct="1">
              <a:defRPr/>
            </a:pPr>
            <a:r>
              <a:rPr lang="en-US" dirty="0" smtClean="0">
                <a:solidFill>
                  <a:srgbClr val="000000"/>
                </a:solidFill>
                <a:latin typeface="Cambria" panose="02040503050406030204" pitchFamily="18" charset="0"/>
              </a:rPr>
              <a:t>To show that these numbers occur approximately with </a:t>
            </a:r>
            <a:r>
              <a:rPr lang="en-US" i="1" dirty="0" smtClean="0">
                <a:solidFill>
                  <a:srgbClr val="000000"/>
                </a:solidFill>
                <a:latin typeface="Cambria" panose="02040503050406030204" pitchFamily="18" charset="0"/>
              </a:rPr>
              <a:t>equal likelihood</a:t>
            </a:r>
            <a:r>
              <a:rPr lang="en-US" dirty="0" smtClean="0">
                <a:solidFill>
                  <a:srgbClr val="000000"/>
                </a:solidFill>
                <a:latin typeface="Cambria" panose="02040503050406030204" pitchFamily="18" charset="0"/>
              </a:rPr>
              <a:t>, let’s simulate 6,000,000 rolls of a die with the program of Fig. 5.12. </a:t>
            </a:r>
          </a:p>
          <a:p>
            <a:pPr eaLnBrk="1" hangingPunct="1">
              <a:defRPr/>
            </a:pPr>
            <a:r>
              <a:rPr lang="en-US" dirty="0" smtClean="0">
                <a:solidFill>
                  <a:srgbClr val="000000"/>
                </a:solidFill>
                <a:latin typeface="Cambria" panose="02040503050406030204" pitchFamily="18" charset="0"/>
              </a:rPr>
              <a:t>Each integer from 1 to 6 should appear approximately 1,000,000 times. </a:t>
            </a:r>
          </a:p>
          <a:p>
            <a:pPr eaLnBrk="1" hangingPunct="1">
              <a:defRPr/>
            </a:pPr>
            <a:r>
              <a:rPr lang="en-US" dirty="0" smtClean="0">
                <a:solidFill>
                  <a:srgbClr val="000000"/>
                </a:solidFill>
                <a:latin typeface="Cambria" panose="02040503050406030204" pitchFamily="18" charset="0"/>
              </a:rPr>
              <a:t>As the program output shows, by scaling and shifting we’ve used the </a:t>
            </a:r>
            <a:r>
              <a:rPr lang="en-US" dirty="0" smtClean="0">
                <a:solidFill>
                  <a:srgbClr val="000000"/>
                </a:solidFill>
                <a:latin typeface="Consolas" panose="020B0609020204030204" pitchFamily="49" charset="0"/>
              </a:rPr>
              <a:t>rand</a:t>
            </a:r>
            <a:r>
              <a:rPr lang="en-US" dirty="0" smtClean="0">
                <a:solidFill>
                  <a:srgbClr val="000000"/>
                </a:solidFill>
                <a:latin typeface="Cambria" panose="02040503050406030204" pitchFamily="18" charset="0"/>
              </a:rPr>
              <a:t> function to realistically simulate the rolling of a six-sided die. </a:t>
            </a:r>
          </a:p>
        </p:txBody>
      </p:sp>
    </p:spTree>
    <p:extLst>
      <p:ext uri="{BB962C8B-B14F-4D97-AF65-F5344CB8AC3E}">
        <p14:creationId xmlns:p14="http://schemas.microsoft.com/office/powerpoint/2010/main" val="4677132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smtClean="0">
                <a:solidFill>
                  <a:srgbClr val="24B5A1"/>
                </a:solidFill>
                <a:latin typeface="Arial"/>
              </a:rPr>
              <a:t>5.10  </a:t>
            </a:r>
            <a:r>
              <a:rPr lang="en-US" smtClean="0">
                <a:solidFill>
                  <a:srgbClr val="3380E6"/>
                </a:solidFill>
                <a:latin typeface="Arial"/>
              </a:rPr>
              <a:t>Random Number Generation (Cont.)</a:t>
            </a:r>
          </a:p>
        </p:txBody>
      </p:sp>
      <p:sp>
        <p:nvSpPr>
          <p:cNvPr id="110595"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Note the use of the </a:t>
            </a:r>
            <a:r>
              <a:rPr lang="en-US" altLang="en-US" dirty="0" smtClean="0">
                <a:solidFill>
                  <a:srgbClr val="000000"/>
                </a:solidFill>
                <a:latin typeface="Consolas" panose="020B0609020204030204" pitchFamily="49" charset="0"/>
              </a:rPr>
              <a:t>%s</a:t>
            </a:r>
            <a:r>
              <a:rPr lang="en-US" altLang="en-US" dirty="0" smtClean="0">
                <a:solidFill>
                  <a:srgbClr val="000000"/>
                </a:solidFill>
                <a:latin typeface="Cambria" panose="02040503050406030204" pitchFamily="18" charset="0"/>
              </a:rPr>
              <a:t> conversion </a:t>
            </a:r>
            <a:r>
              <a:rPr lang="en-US" altLang="en-US" dirty="0" err="1" smtClean="0">
                <a:solidFill>
                  <a:srgbClr val="000000"/>
                </a:solidFill>
                <a:latin typeface="Cambria" panose="02040503050406030204" pitchFamily="18" charset="0"/>
              </a:rPr>
              <a:t>specifier</a:t>
            </a:r>
            <a:r>
              <a:rPr lang="en-US" altLang="en-US" dirty="0" smtClean="0">
                <a:solidFill>
                  <a:srgbClr val="000000"/>
                </a:solidFill>
                <a:latin typeface="Cambria" panose="02040503050406030204" pitchFamily="18" charset="0"/>
              </a:rPr>
              <a:t> to print the character strings </a:t>
            </a:r>
            <a:r>
              <a:rPr lang="en-US" altLang="en-US" dirty="0" smtClean="0">
                <a:solidFill>
                  <a:srgbClr val="000000"/>
                </a:solidFill>
                <a:latin typeface="Consolas" panose="020B0609020204030204" pitchFamily="49" charset="0"/>
              </a:rPr>
              <a:t>"Face"</a:t>
            </a:r>
            <a:r>
              <a:rPr lang="en-US" altLang="en-US" dirty="0" smtClean="0">
                <a:solidFill>
                  <a:srgbClr val="000000"/>
                </a:solidFill>
                <a:latin typeface="Cambria" panose="02040503050406030204" pitchFamily="18" charset="0"/>
              </a:rPr>
              <a:t> and </a:t>
            </a:r>
            <a:r>
              <a:rPr lang="en-US" altLang="en-US" dirty="0" smtClean="0">
                <a:solidFill>
                  <a:srgbClr val="000000"/>
                </a:solidFill>
                <a:latin typeface="Consolas" panose="020B0609020204030204" pitchFamily="49" charset="0"/>
              </a:rPr>
              <a:t>"Frequency"</a:t>
            </a:r>
            <a:r>
              <a:rPr lang="en-US" altLang="en-US" dirty="0" smtClean="0">
                <a:solidFill>
                  <a:srgbClr val="000000"/>
                </a:solidFill>
                <a:latin typeface="Cambria" panose="02040503050406030204" pitchFamily="18" charset="0"/>
              </a:rPr>
              <a:t> as column headers. </a:t>
            </a:r>
          </a:p>
          <a:p>
            <a:pPr eaLnBrk="1" hangingPunct="1"/>
            <a:r>
              <a:rPr lang="en-US" altLang="en-US" dirty="0" smtClean="0">
                <a:solidFill>
                  <a:srgbClr val="000000"/>
                </a:solidFill>
                <a:latin typeface="Cambria" panose="02040503050406030204" pitchFamily="18" charset="0"/>
              </a:rPr>
              <a:t>After we study arrays in Chapter 6, we’ll show how to replace this </a:t>
            </a:r>
            <a:r>
              <a:rPr lang="en-US" altLang="en-US" dirty="0" smtClean="0">
                <a:solidFill>
                  <a:srgbClr val="000000"/>
                </a:solidFill>
                <a:latin typeface="Consolas" panose="020B0609020204030204" pitchFamily="49" charset="0"/>
              </a:rPr>
              <a:t>switch</a:t>
            </a:r>
            <a:r>
              <a:rPr lang="en-US" altLang="en-US" dirty="0" smtClean="0">
                <a:solidFill>
                  <a:srgbClr val="000000"/>
                </a:solidFill>
                <a:latin typeface="Cambria" panose="02040503050406030204" pitchFamily="18" charset="0"/>
              </a:rPr>
              <a:t> statement elegantly with a single-line statement. </a:t>
            </a:r>
          </a:p>
        </p:txBody>
      </p:sp>
    </p:spTree>
    <p:extLst>
      <p:ext uri="{BB962C8B-B14F-4D97-AF65-F5344CB8AC3E}">
        <p14:creationId xmlns:p14="http://schemas.microsoft.com/office/powerpoint/2010/main" val="332031549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5_Page_4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13817627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3"/>
  <p:tag name="MMPROD_UIDATA" val="&lt;database version=&quot;9.0&quot;&gt;&lt;object type=&quot;1&quot; unique_id=&quot;10001&quot;&gt;&lt;object type=&quot;2&quot; unique_id=&quot;11279&quot;&gt;&lt;object type=&quot;3&quot; unique_id=&quot;11281&quot;&gt;&lt;property id=&quot;20148&quot; value=&quot;5&quot;/&gt;&lt;property id=&quot;20300&quot; value=&quot;Slide 2&quot;/&gt;&lt;property id=&quot;20307&quot; value=&quot;258&quot;/&gt;&lt;/object&gt;&lt;object type=&quot;3&quot; unique_id=&quot;11282&quot;&gt;&lt;property id=&quot;20148&quot; value=&quot;5&quot;/&gt;&lt;property id=&quot;20300&quot; value=&quot;Slide 3&quot;/&gt;&lt;property id=&quot;20307&quot; value=&quot;259&quot;/&gt;&lt;/object&gt;&lt;object type=&quot;3&quot; unique_id=&quot;11283&quot;&gt;&lt;property id=&quot;20148&quot; value=&quot;5&quot;/&gt;&lt;property id=&quot;20300&quot; value=&quot;Slide 6&quot;/&gt;&lt;property id=&quot;20307&quot; value=&quot;260&quot;/&gt;&lt;/object&gt;&lt;object type=&quot;3&quot; unique_id=&quot;11284&quot;&gt;&lt;property id=&quot;20148&quot; value=&quot;5&quot;/&gt;&lt;property id=&quot;20300&quot; value=&quot;Slide 7&quot;/&gt;&lt;property id=&quot;20307&quot; value=&quot;261&quot;/&gt;&lt;/object&gt;&lt;object type=&quot;3&quot; unique_id=&quot;11285&quot;&gt;&lt;property id=&quot;20148&quot; value=&quot;5&quot;/&gt;&lt;property id=&quot;20300&quot; value=&quot;Slide 8&quot;/&gt;&lt;property id=&quot;20307&quot; value=&quot;262&quot;/&gt;&lt;/object&gt;&lt;object type=&quot;3&quot; unique_id=&quot;11286&quot;&gt;&lt;property id=&quot;20148&quot; value=&quot;5&quot;/&gt;&lt;property id=&quot;20300&quot; value=&quot;Slide 12&quot;/&gt;&lt;property id=&quot;20307&quot; value=&quot;263&quot;/&gt;&lt;/object&gt;&lt;object type=&quot;3&quot; unique_id=&quot;11287&quot;&gt;&lt;property id=&quot;20148&quot; value=&quot;5&quot;/&gt;&lt;property id=&quot;20300&quot; value=&quot;Slide 15&quot;/&gt;&lt;property id=&quot;20307&quot; value=&quot;264&quot;/&gt;&lt;/object&gt;&lt;object type=&quot;3&quot; unique_id=&quot;11288&quot;&gt;&lt;property id=&quot;20148&quot; value=&quot;5&quot;/&gt;&lt;property id=&quot;20300&quot; value=&quot;Slide 17&quot;/&gt;&lt;property id=&quot;20307&quot; value=&quot;265&quot;/&gt;&lt;/object&gt;&lt;object type=&quot;3&quot; unique_id=&quot;11289&quot;&gt;&lt;property id=&quot;20148&quot; value=&quot;5&quot;/&gt;&lt;property id=&quot;20300&quot; value=&quot;Slide 18&quot;/&gt;&lt;property id=&quot;20307&quot; value=&quot;266&quot;/&gt;&lt;/object&gt;&lt;object type=&quot;3&quot; unique_id=&quot;11290&quot;&gt;&lt;property id=&quot;20148&quot; value=&quot;5&quot;/&gt;&lt;property id=&quot;20300&quot; value=&quot;Slide 20&quot;/&gt;&lt;property id=&quot;20307&quot; value=&quot;267&quot;/&gt;&lt;/object&gt;&lt;object type=&quot;3&quot; unique_id=&quot;11291&quot;&gt;&lt;property id=&quot;20148&quot; value=&quot;5&quot;/&gt;&lt;property id=&quot;20300&quot; value=&quot;Slide 22&quot;/&gt;&lt;property id=&quot;20307&quot; value=&quot;268&quot;/&gt;&lt;/object&gt;&lt;object type=&quot;3&quot; unique_id=&quot;11292&quot;&gt;&lt;property id=&quot;20148&quot; value=&quot;5&quot;/&gt;&lt;property id=&quot;20300&quot; value=&quot;Slide 23&quot;/&gt;&lt;property id=&quot;20307&quot; value=&quot;269&quot;/&gt;&lt;/object&gt;&lt;object type=&quot;3&quot; unique_id=&quot;11293&quot;&gt;&lt;property id=&quot;20148&quot; value=&quot;5&quot;/&gt;&lt;property id=&quot;20300&quot; value=&quot;Slide 25&quot;/&gt;&lt;property id=&quot;20307&quot; value=&quot;270&quot;/&gt;&lt;/object&gt;&lt;object type=&quot;3&quot; unique_id=&quot;11294&quot;&gt;&lt;property id=&quot;20148&quot; value=&quot;5&quot;/&gt;&lt;property id=&quot;20300&quot; value=&quot;Slide 30&quot;/&gt;&lt;property id=&quot;20307&quot; value=&quot;271&quot;/&gt;&lt;/object&gt;&lt;object type=&quot;3&quot; unique_id=&quot;11295&quot;&gt;&lt;property id=&quot;20148&quot; value=&quot;5&quot;/&gt;&lt;property id=&quot;20300&quot; value=&quot;Slide 32&quot;/&gt;&lt;property id=&quot;20307&quot; value=&quot;272&quot;/&gt;&lt;/object&gt;&lt;object type=&quot;3&quot; unique_id=&quot;11296&quot;&gt;&lt;property id=&quot;20148&quot; value=&quot;5&quot;/&gt;&lt;property id=&quot;20300&quot; value=&quot;Slide 33&quot;/&gt;&lt;property id=&quot;20307&quot; value=&quot;273&quot;/&gt;&lt;/object&gt;&lt;object type=&quot;3&quot; unique_id=&quot;11297&quot;&gt;&lt;property id=&quot;20148&quot; value=&quot;5&quot;/&gt;&lt;property id=&quot;20300&quot; value=&quot;Slide 34&quot;/&gt;&lt;property id=&quot;20307&quot; value=&quot;274&quot;/&gt;&lt;/object&gt;&lt;object type=&quot;3&quot; unique_id=&quot;11298&quot;&gt;&lt;property id=&quot;20148&quot; value=&quot;5&quot;/&gt;&lt;property id=&quot;20300&quot; value=&quot;Slide 35&quot;/&gt;&lt;property id=&quot;20307&quot; value=&quot;275&quot;/&gt;&lt;/object&gt;&lt;object type=&quot;3&quot; unique_id=&quot;11299&quot;&gt;&lt;property id=&quot;20148&quot; value=&quot;5&quot;/&gt;&lt;property id=&quot;20300&quot; value=&quot;Slide 37&quot;/&gt;&lt;property id=&quot;20307&quot; value=&quot;276&quot;/&gt;&lt;/object&gt;&lt;object type=&quot;3&quot; unique_id=&quot;11300&quot;&gt;&lt;property id=&quot;20148&quot; value=&quot;5&quot;/&gt;&lt;property id=&quot;20300&quot; value=&quot;Slide 38&quot;/&gt;&lt;property id=&quot;20307&quot; value=&quot;277&quot;/&gt;&lt;/object&gt;&lt;object type=&quot;3&quot; unique_id=&quot;11301&quot;&gt;&lt;property id=&quot;20148&quot; value=&quot;5&quot;/&gt;&lt;property id=&quot;20300&quot; value=&quot;Slide 39&quot;/&gt;&lt;property id=&quot;20307&quot; value=&quot;278&quot;/&gt;&lt;/object&gt;&lt;object type=&quot;3&quot; unique_id=&quot;11302&quot;&gt;&lt;property id=&quot;20148&quot; value=&quot;5&quot;/&gt;&lt;property id=&quot;20300&quot; value=&quot;Slide 40&quot;/&gt;&lt;property id=&quot;20307&quot; value=&quot;279&quot;/&gt;&lt;/object&gt;&lt;object type=&quot;3&quot; unique_id=&quot;11303&quot;&gt;&lt;property id=&quot;20148&quot; value=&quot;5&quot;/&gt;&lt;property id=&quot;20300&quot; value=&quot;Slide 41&quot;/&gt;&lt;property id=&quot;20307&quot; value=&quot;280&quot;/&gt;&lt;/object&gt;&lt;object type=&quot;3&quot; unique_id=&quot;11304&quot;&gt;&lt;property id=&quot;20148&quot; value=&quot;5&quot;/&gt;&lt;property id=&quot;20300&quot; value=&quot;Slide 42&quot;/&gt;&lt;property id=&quot;20307&quot; value=&quot;281&quot;/&gt;&lt;/object&gt;&lt;object type=&quot;3&quot; unique_id=&quot;11305&quot;&gt;&lt;property id=&quot;20148&quot; value=&quot;5&quot;/&gt;&lt;property id=&quot;20300&quot; value=&quot;Slide 47&quot;/&gt;&lt;property id=&quot;20307&quot; value=&quot;282&quot;/&gt;&lt;/object&gt;&lt;object type=&quot;3&quot; unique_id=&quot;11306&quot;&gt;&lt;property id=&quot;20148&quot; value=&quot;5&quot;/&gt;&lt;property id=&quot;20300&quot; value=&quot;Slide 48&quot;/&gt;&lt;property id=&quot;20307&quot; value=&quot;283&quot;/&gt;&lt;/object&gt;&lt;object type=&quot;3&quot; unique_id=&quot;11307&quot;&gt;&lt;property id=&quot;20148&quot; value=&quot;5&quot;/&gt;&lt;property id=&quot;20300&quot; value=&quot;Slide 49&quot;/&gt;&lt;property id=&quot;20307&quot; value=&quot;284&quot;/&gt;&lt;/object&gt;&lt;object type=&quot;3&quot; unique_id=&quot;11308&quot;&gt;&lt;property id=&quot;20148&quot; value=&quot;5&quot;/&gt;&lt;property id=&quot;20300&quot; value=&quot;Slide 52&quot;/&gt;&lt;property id=&quot;20307&quot; value=&quot;285&quot;/&gt;&lt;/object&gt;&lt;object type=&quot;3&quot; unique_id=&quot;11309&quot;&gt;&lt;property id=&quot;20148&quot; value=&quot;5&quot;/&gt;&lt;property id=&quot;20300&quot; value=&quot;Slide 54&quot;/&gt;&lt;property id=&quot;20307&quot; value=&quot;286&quot;/&gt;&lt;/object&gt;&lt;object type=&quot;3&quot; unique_id=&quot;11310&quot;&gt;&lt;property id=&quot;20148&quot; value=&quot;5&quot;/&gt;&lt;property id=&quot;20300&quot; value=&quot;Slide 55&quot;/&gt;&lt;property id=&quot;20307&quot; value=&quot;287&quot;/&gt;&lt;/object&gt;&lt;object type=&quot;3&quot; unique_id=&quot;11311&quot;&gt;&lt;property id=&quot;20148&quot; value=&quot;5&quot;/&gt;&lt;property id=&quot;20300&quot; value=&quot;Slide 63&quot;/&gt;&lt;property id=&quot;20307&quot; value=&quot;288&quot;/&gt;&lt;/object&gt;&lt;object type=&quot;3&quot; unique_id=&quot;11312&quot;&gt;&lt;property id=&quot;20148&quot; value=&quot;5&quot;/&gt;&lt;property id=&quot;20300&quot; value=&quot;Slide 65&quot;/&gt;&lt;property id=&quot;20307&quot; value=&quot;289&quot;/&gt;&lt;/object&gt;&lt;object type=&quot;3&quot; unique_id=&quot;11313&quot;&gt;&lt;property id=&quot;20148&quot; value=&quot;5&quot;/&gt;&lt;property id=&quot;20300&quot; value=&quot;Slide 67&quot;/&gt;&lt;property id=&quot;20307&quot; value=&quot;290&quot;/&gt;&lt;/object&gt;&lt;object type=&quot;3&quot; unique_id=&quot;11314&quot;&gt;&lt;property id=&quot;20148&quot; value=&quot;5&quot;/&gt;&lt;property id=&quot;20300&quot; value=&quot;Slide 68&quot;/&gt;&lt;property id=&quot;20307&quot; value=&quot;291&quot;/&gt;&lt;/object&gt;&lt;object type=&quot;3&quot; unique_id=&quot;11316&quot;&gt;&lt;property id=&quot;20148&quot; value=&quot;5&quot;/&gt;&lt;property id=&quot;20300&quot; value=&quot;Slide 80&quot;/&gt;&lt;property id=&quot;20307&quot; value=&quot;293&quot;/&gt;&lt;/object&gt;&lt;object type=&quot;3&quot; unique_id=&quot;11317&quot;&gt;&lt;property id=&quot;20148&quot; value=&quot;5&quot;/&gt;&lt;property id=&quot;20300&quot; value=&quot;Slide 81&quot;/&gt;&lt;property id=&quot;20307&quot; value=&quot;294&quot;/&gt;&lt;/object&gt;&lt;object type=&quot;3&quot; unique_id=&quot;11318&quot;&gt;&lt;property id=&quot;20148&quot; value=&quot;5&quot;/&gt;&lt;property id=&quot;20300&quot; value=&quot;Slide 82&quot;/&gt;&lt;property id=&quot;20307&quot; value=&quot;295&quot;/&gt;&lt;/object&gt;&lt;object type=&quot;3&quot; unique_id=&quot;11319&quot;&gt;&lt;property id=&quot;20148&quot; value=&quot;5&quot;/&gt;&lt;property id=&quot;20300&quot; value=&quot;Slide 84&quot;/&gt;&lt;property id=&quot;20307&quot; value=&quot;296&quot;/&gt;&lt;/object&gt;&lt;object type=&quot;3&quot; unique_id=&quot;11320&quot;&gt;&lt;property id=&quot;20148&quot; value=&quot;5&quot;/&gt;&lt;property id=&quot;20300&quot; value=&quot;Slide 88&quot;/&gt;&lt;property id=&quot;20307&quot; value=&quot;297&quot;/&gt;&lt;/object&gt;&lt;object type=&quot;3&quot; unique_id=&quot;11321&quot;&gt;&lt;property id=&quot;20148&quot; value=&quot;5&quot;/&gt;&lt;property id=&quot;20300&quot; value=&quot;Slide 89&quot;/&gt;&lt;property id=&quot;20307&quot; value=&quot;298&quot;/&gt;&lt;/object&gt;&lt;object type=&quot;3&quot; unique_id=&quot;11322&quot;&gt;&lt;property id=&quot;20148&quot; value=&quot;5&quot;/&gt;&lt;property id=&quot;20300&quot; value=&quot;Slide 96&quot;/&gt;&lt;property id=&quot;20307&quot; value=&quot;299&quot;/&gt;&lt;/object&gt;&lt;object type=&quot;3&quot; unique_id=&quot;11323&quot;&gt;&lt;property id=&quot;20148&quot; value=&quot;5&quot;/&gt;&lt;property id=&quot;20300&quot; value=&quot;Slide 99&quot;/&gt;&lt;property id=&quot;20307&quot; value=&quot;300&quot;/&gt;&lt;/object&gt;&lt;object type=&quot;3&quot; unique_id=&quot;11324&quot;&gt;&lt;property id=&quot;20148&quot; value=&quot;5&quot;/&gt;&lt;property id=&quot;20300&quot; value=&quot;Slide 100&quot;/&gt;&lt;property id=&quot;20307&quot; value=&quot;301&quot;/&gt;&lt;/object&gt;&lt;object type=&quot;3&quot; unique_id=&quot;11325&quot;&gt;&lt;property id=&quot;20148&quot; value=&quot;5&quot;/&gt;&lt;property id=&quot;20300&quot; value=&quot;Slide 101&quot;/&gt;&lt;property id=&quot;20307&quot; value=&quot;302&quot;/&gt;&lt;/object&gt;&lt;object type=&quot;3&quot; unique_id=&quot;11326&quot;&gt;&lt;property id=&quot;20148&quot; value=&quot;5&quot;/&gt;&lt;property id=&quot;20300&quot; value=&quot;Slide 106&quot;/&gt;&lt;property id=&quot;20307&quot; value=&quot;303&quot;/&gt;&lt;/object&gt;&lt;object type=&quot;3&quot; unique_id=&quot;11327&quot;&gt;&lt;property id=&quot;20148&quot; value=&quot;5&quot;/&gt;&lt;property id=&quot;20300&quot; value=&quot;Slide 107&quot;/&gt;&lt;property id=&quot;20307&quot; value=&quot;304&quot;/&gt;&lt;/object&gt;&lt;object type=&quot;3&quot; unique_id=&quot;11328&quot;&gt;&lt;property id=&quot;20148&quot; value=&quot;5&quot;/&gt;&lt;property id=&quot;20300&quot; value=&quot;Slide 108&quot;/&gt;&lt;property id=&quot;20307&quot; value=&quot;305&quot;/&gt;&lt;/object&gt;&lt;object type=&quot;3&quot; unique_id=&quot;11329&quot;&gt;&lt;property id=&quot;20148&quot; value=&quot;5&quot;/&gt;&lt;property id=&quot;20300&quot; value=&quot;Slide 114&quot;/&gt;&lt;property id=&quot;20307&quot; value=&quot;306&quot;/&gt;&lt;/object&gt;&lt;object type=&quot;3&quot; unique_id=&quot;11330&quot;&gt;&lt;property id=&quot;20148&quot; value=&quot;5&quot;/&gt;&lt;property id=&quot;20300&quot; value=&quot;Slide 115&quot;/&gt;&lt;property id=&quot;20307&quot; value=&quot;307&quot;/&gt;&lt;/object&gt;&lt;object type=&quot;3&quot; unique_id=&quot;11331&quot;&gt;&lt;property id=&quot;20148&quot; value=&quot;5&quot;/&gt;&lt;property id=&quot;20300&quot; value=&quot;Slide 116&quot;/&gt;&lt;property id=&quot;20307&quot; value=&quot;308&quot;/&gt;&lt;/object&gt;&lt;object type=&quot;3&quot; unique_id=&quot;11332&quot;&gt;&lt;property id=&quot;20148&quot; value=&quot;5&quot;/&gt;&lt;property id=&quot;20300&quot; value=&quot;Slide 117&quot;/&gt;&lt;property id=&quot;20307&quot; value=&quot;309&quot;/&gt;&lt;/object&gt;&lt;object type=&quot;3&quot; unique_id=&quot;11333&quot;&gt;&lt;property id=&quot;20148&quot; value=&quot;5&quot;/&gt;&lt;property id=&quot;20300&quot; value=&quot;Slide 118&quot;/&gt;&lt;property id=&quot;20307&quot; value=&quot;310&quot;/&gt;&lt;/object&gt;&lt;object type=&quot;3&quot; unique_id=&quot;11334&quot;&gt;&lt;property id=&quot;20148&quot; value=&quot;5&quot;/&gt;&lt;property id=&quot;20300&quot; value=&quot;Slide 119&quot;/&gt;&lt;property id=&quot;20307&quot; value=&quot;311&quot;/&gt;&lt;/object&gt;&lt;object type=&quot;3&quot; unique_id=&quot;11335&quot;&gt;&lt;property id=&quot;20148&quot; value=&quot;5&quot;/&gt;&lt;property id=&quot;20300&quot; value=&quot;Slide 123&quot;/&gt;&lt;property id=&quot;20307&quot; value=&quot;312&quot;/&gt;&lt;/object&gt;&lt;object type=&quot;3&quot; unique_id=&quot;11336&quot;&gt;&lt;property id=&quot;20148&quot; value=&quot;5&quot;/&gt;&lt;property id=&quot;20300&quot; value=&quot;Slide 124&quot;/&gt;&lt;property id=&quot;20307&quot; value=&quot;313&quot;/&gt;&lt;/object&gt;&lt;object type=&quot;3&quot; unique_id=&quot;11337&quot;&gt;&lt;property id=&quot;20148&quot; value=&quot;5&quot;/&gt;&lt;property id=&quot;20300&quot; value=&quot;Slide 135&quot;/&gt;&lt;property id=&quot;20307&quot; value=&quot;314&quot;/&gt;&lt;/object&gt;&lt;object type=&quot;3&quot; unique_id=&quot;11338&quot;&gt;&lt;property id=&quot;20148&quot; value=&quot;5&quot;/&gt;&lt;property id=&quot;20300&quot; value=&quot;Slide 139&quot;/&gt;&lt;property id=&quot;20307&quot; value=&quot;315&quot;/&gt;&lt;/object&gt;&lt;object type=&quot;3&quot; unique_id=&quot;11339&quot;&gt;&lt;property id=&quot;20148&quot; value=&quot;5&quot;/&gt;&lt;property id=&quot;20300&quot; value=&quot;Slide 140&quot;/&gt;&lt;property id=&quot;20307&quot; value=&quot;316&quot;/&gt;&lt;/object&gt;&lt;object type=&quot;3&quot; unique_id=&quot;11340&quot;&gt;&lt;property id=&quot;20148&quot; value=&quot;5&quot;/&gt;&lt;property id=&quot;20300&quot; value=&quot;Slide 148&quot;/&gt;&lt;property id=&quot;20307&quot; value=&quot;317&quot;/&gt;&lt;/object&gt;&lt;object type=&quot;3&quot; unique_id=&quot;11341&quot;&gt;&lt;property id=&quot;20148&quot; value=&quot;5&quot;/&gt;&lt;property id=&quot;20300&quot; value=&quot;Slide 149&quot;/&gt;&lt;property id=&quot;20307&quot; value=&quot;318&quot;/&gt;&lt;/object&gt;&lt;object type=&quot;3&quot; unique_id=&quot;11342&quot;&gt;&lt;property id=&quot;20148&quot; value=&quot;5&quot;/&gt;&lt;property id=&quot;20300&quot; value=&quot;Slide 154&quot;/&gt;&lt;property id=&quot;20307&quot; value=&quot;319&quot;/&gt;&lt;/object&gt;&lt;object type=&quot;3&quot; unique_id=&quot;11343&quot;&gt;&lt;property id=&quot;20148&quot; value=&quot;5&quot;/&gt;&lt;property id=&quot;20300&quot; value=&quot;Slide 155&quot;/&gt;&lt;property id=&quot;20307&quot; value=&quot;320&quot;/&gt;&lt;/object&gt;&lt;object type=&quot;3&quot; unique_id=&quot;11344&quot;&gt;&lt;property id=&quot;20148&quot; value=&quot;5&quot;/&gt;&lt;property id=&quot;20300&quot; value=&quot;Slide 156&quot;/&gt;&lt;property id=&quot;20307&quot; value=&quot;321&quot;/&gt;&lt;/object&gt;&lt;object type=&quot;3&quot; unique_id=&quot;11345&quot;&gt;&lt;property id=&quot;20148&quot; value=&quot;5&quot;/&gt;&lt;property id=&quot;20300&quot; value=&quot;Slide 157&quot;/&gt;&lt;property id=&quot;20307&quot; value=&quot;322&quot;/&gt;&lt;/object&gt;&lt;object type=&quot;3&quot; unique_id=&quot;11346&quot;&gt;&lt;property id=&quot;20148&quot; value=&quot;5&quot;/&gt;&lt;property id=&quot;20300&quot; value=&quot;Slide 168&quot;/&gt;&lt;property id=&quot;20307&quot; value=&quot;323&quot;/&gt;&lt;/object&gt;&lt;object type=&quot;3&quot; unique_id=&quot;11347&quot;&gt;&lt;property id=&quot;20148&quot; value=&quot;5&quot;/&gt;&lt;property id=&quot;20300&quot; value=&quot;Slide 169&quot;/&gt;&lt;property id=&quot;20307&quot; value=&quot;324&quot;/&gt;&lt;/object&gt;&lt;object type=&quot;3&quot; unique_id=&quot;11348&quot;&gt;&lt;property id=&quot;20148&quot; value=&quot;5&quot;/&gt;&lt;property id=&quot;20300&quot; value=&quot;Slide 170&quot;/&gt;&lt;property id=&quot;20307&quot; value=&quot;325&quot;/&gt;&lt;/object&gt;&lt;object type=&quot;3&quot; unique_id=&quot;11349&quot;&gt;&lt;property id=&quot;20148&quot; value=&quot;5&quot;/&gt;&lt;property id=&quot;20300&quot; value=&quot;Slide 171&quot;/&gt;&lt;property id=&quot;20307&quot; value=&quot;326&quot;/&gt;&lt;/object&gt;&lt;object type=&quot;3&quot; unique_id=&quot;11350&quot;&gt;&lt;property id=&quot;20148&quot; value=&quot;5&quot;/&gt;&lt;property id=&quot;20300&quot; value=&quot;Slide 174&quot;/&gt;&lt;property id=&quot;20307&quot; value=&quot;327&quot;/&gt;&lt;/object&gt;&lt;object type=&quot;3&quot; unique_id=&quot;11351&quot;&gt;&lt;property id=&quot;20148&quot; value=&quot;5&quot;/&gt;&lt;property id=&quot;20300&quot; value=&quot;Slide 175&quot;/&gt;&lt;property id=&quot;20307&quot; value=&quot;328&quot;/&gt;&lt;/object&gt;&lt;object type=&quot;3&quot; unique_id=&quot;11352&quot;&gt;&lt;property id=&quot;20148&quot; value=&quot;5&quot;/&gt;&lt;property id=&quot;20300&quot; value=&quot;Slide 179&quot;/&gt;&lt;property id=&quot;20307&quot; value=&quot;329&quot;/&gt;&lt;/object&gt;&lt;object type=&quot;3&quot; unique_id=&quot;11353&quot;&gt;&lt;property id=&quot;20148&quot; value=&quot;5&quot;/&gt;&lt;property id=&quot;20300&quot; value=&quot;Slide 180&quot;/&gt;&lt;property id=&quot;20307&quot; value=&quot;330&quot;/&gt;&lt;/object&gt;&lt;object type=&quot;3&quot; unique_id=&quot;11354&quot;&gt;&lt;property id=&quot;20148&quot; value=&quot;5&quot;/&gt;&lt;property id=&quot;20300&quot; value=&quot;Slide 181&quot;/&gt;&lt;property id=&quot;20307&quot; value=&quot;331&quot;/&gt;&lt;/object&gt;&lt;object type=&quot;3&quot; unique_id=&quot;11355&quot;&gt;&lt;property id=&quot;20148&quot; value=&quot;5&quot;/&gt;&lt;property id=&quot;20300&quot; value=&quot;Slide 183&quot;/&gt;&lt;property id=&quot;20307&quot; value=&quot;332&quot;/&gt;&lt;/object&gt;&lt;object type=&quot;3&quot; unique_id=&quot;11356&quot;&gt;&lt;property id=&quot;20148&quot; value=&quot;5&quot;/&gt;&lt;property id=&quot;20300&quot; value=&quot;Slide 188&quot;/&gt;&lt;property id=&quot;20307&quot; value=&quot;333&quot;/&gt;&lt;/object&gt;&lt;object type=&quot;3&quot; unique_id=&quot;11357&quot;&gt;&lt;property id=&quot;20148&quot; value=&quot;5&quot;/&gt;&lt;property id=&quot;20300&quot; value=&quot;Slide 189&quot;/&gt;&lt;property id=&quot;20307&quot; value=&quot;334&quot;/&gt;&lt;/object&gt;&lt;object type=&quot;3&quot; unique_id=&quot;11358&quot;&gt;&lt;property id=&quot;20148&quot; value=&quot;5&quot;/&gt;&lt;property id=&quot;20300&quot; value=&quot;Slide 197&quot;/&gt;&lt;property id=&quot;20307&quot; value=&quot;335&quot;/&gt;&lt;/object&gt;&lt;object type=&quot;3&quot; unique_id=&quot;11359&quot;&gt;&lt;property id=&quot;20148&quot; value=&quot;5&quot;/&gt;&lt;property id=&quot;20300&quot; value=&quot;Slide 199&quot;/&gt;&lt;property id=&quot;20307&quot; value=&quot;336&quot;/&gt;&lt;/object&gt;&lt;object type=&quot;3&quot; unique_id=&quot;11360&quot;&gt;&lt;property id=&quot;20148&quot; value=&quot;5&quot;/&gt;&lt;property id=&quot;20300&quot; value=&quot;Slide 201&quot;/&gt;&lt;property id=&quot;20307&quot; value=&quot;337&quot;/&gt;&lt;/object&gt;&lt;object type=&quot;3&quot; unique_id=&quot;11361&quot;&gt;&lt;property id=&quot;20148&quot; value=&quot;5&quot;/&gt;&lt;property id=&quot;20300&quot; value=&quot;Slide 202&quot;/&gt;&lt;property id=&quot;20307&quot; value=&quot;338&quot;/&gt;&lt;/object&gt;&lt;object type=&quot;3&quot; unique_id=&quot;35626&quot;&gt;&lt;property id=&quot;20148&quot; value=&quot;5&quot;/&gt;&lt;property id=&quot;20300&quot; value=&quot;Slide 1 - &amp;quot;Chapter 5 C Functions&amp;quot;&quot;/&gt;&lt;property id=&quot;20307&quot; value=&quot;339&quot;/&gt;&lt;/object&gt;&lt;object type=&quot;3&quot; unique_id=&quot;35627&quot;&gt;&lt;property id=&quot;20148&quot; value=&quot;5&quot;/&gt;&lt;property id=&quot;20300&quot; value=&quot;Slide 4 - &amp;quot;5.1  Introduction&amp;quot;&quot;/&gt;&lt;property id=&quot;20307&quot; value=&quot;340&quot;/&gt;&lt;/object&gt;&lt;object type=&quot;3&quot; unique_id=&quot;35628&quot;&gt;&lt;property id=&quot;20148&quot; value=&quot;5&quot;/&gt;&lt;property id=&quot;20300&quot; value=&quot;Slide 5 - &amp;quot;5.2  Modularizing Programs in C &amp;quot;&quot;/&gt;&lt;property id=&quot;20307&quot; value=&quot;341&quot;/&gt;&lt;/object&gt;&lt;object type=&quot;3&quot; unique_id=&quot;35629&quot;&gt;&lt;property id=&quot;20148&quot; value=&quot;5&quot;/&gt;&lt;property id=&quot;20300&quot; value=&quot;Slide 9 - &amp;quot;5.2   Modularizing Programs in C (Cont.) &amp;quot;&quot;/&gt;&lt;property id=&quot;20307&quot; value=&quot;342&quot;/&gt;&lt;/object&gt;&lt;object type=&quot;3&quot; unique_id=&quot;35630&quot;&gt;&lt;property id=&quot;20148&quot; value=&quot;5&quot;/&gt;&lt;property id=&quot;20300&quot; value=&quot;Slide 10 - &amp;quot;5.2   Modularizing Programs in C (Cont.) &amp;quot;&quot;/&gt;&lt;property id=&quot;20307&quot; value=&quot;343&quot;/&gt;&lt;/object&gt;&lt;object type=&quot;3&quot; unique_id=&quot;35631&quot;&gt;&lt;property id=&quot;20148&quot; value=&quot;5&quot;/&gt;&lt;property id=&quot;20300&quot; value=&quot;Slide 11 - &amp;quot;5.2   Modularizing Programs in C (Cont.) &amp;quot;&quot;/&gt;&lt;property id=&quot;20307&quot; value=&quot;344&quot;/&gt;&lt;/object&gt;&lt;object type=&quot;3&quot; unique_id=&quot;35632&quot;&gt;&lt;property id=&quot;20148&quot; value=&quot;5&quot;/&gt;&lt;property id=&quot;20300&quot; value=&quot;Slide 13 - &amp;quot;5.3  Math Library Functions&amp;quot;&quot;/&gt;&lt;property id=&quot;20307&quot; value=&quot;345&quot;/&gt;&lt;/object&gt;&lt;object type=&quot;3&quot; unique_id=&quot;35633&quot;&gt;&lt;property id=&quot;20148&quot; value=&quot;5&quot;/&gt;&lt;property id=&quot;20300&quot; value=&quot;Slide 14 - &amp;quot;5.3  Math Library Functions (Cont.)&amp;quot;&quot;/&gt;&lt;property id=&quot;20307&quot; value=&quot;346&quot;/&gt;&lt;/object&gt;&lt;object type=&quot;3&quot; unique_id=&quot;35634&quot;&gt;&lt;property id=&quot;20148&quot; value=&quot;5&quot;/&gt;&lt;property id=&quot;20300&quot; value=&quot;Slide 16 - &amp;quot;5.3  Math Library Functions (Cont.)&amp;quot;&quot;/&gt;&lt;property id=&quot;20307&quot; value=&quot;347&quot;/&gt;&lt;/object&gt;&lt;object type=&quot;3&quot; unique_id=&quot;35635&quot;&gt;&lt;property id=&quot;20148&quot; value=&quot;5&quot;/&gt;&lt;property id=&quot;20300&quot; value=&quot;Slide 19 - &amp;quot;5.4  Functions&amp;quot;&quot;/&gt;&lt;property id=&quot;20307&quot; value=&quot;348&quot;/&gt;&lt;/object&gt;&lt;object type=&quot;3&quot; unique_id=&quot;35636&quot;&gt;&lt;property id=&quot;20148&quot; value=&quot;5&quot;/&gt;&lt;property id=&quot;20300&quot; value=&quot;Slide 21 - &amp;quot;5.4  Functions (Cont.)&amp;quot;&quot;/&gt;&lt;property id=&quot;20307&quot; value=&quot;349&quot;/&gt;&lt;/object&gt;&lt;object type=&quot;3&quot; unique_id=&quot;35637&quot;&gt;&lt;property id=&quot;20148&quot; value=&quot;5&quot;/&gt;&lt;property id=&quot;20300&quot; value=&quot;Slide 24 - &amp;quot;5.5  Function Definitions&amp;quot;&quot;/&gt;&lt;property id=&quot;20307&quot; value=&quot;350&quot;/&gt;&lt;/object&gt;&lt;object type=&quot;3&quot; unique_id=&quot;35638&quot;&gt;&lt;property id=&quot;20148&quot; value=&quot;5&quot;/&gt;&lt;property id=&quot;20300&quot; value=&quot;Slide 26 - &amp;quot;5.5  Function Definitions (Cont.)&amp;quot;&quot;/&gt;&lt;property id=&quot;20307&quot; value=&quot;351&quot;/&gt;&lt;/object&gt;&lt;object type=&quot;3&quot; unique_id=&quot;35639&quot;&gt;&lt;property id=&quot;20148&quot; value=&quot;5&quot;/&gt;&lt;property id=&quot;20300&quot; value=&quot;Slide 27 - &amp;quot;5.5  Function Definitions (Cont.)&amp;quot;&quot;/&gt;&lt;property id=&quot;20307&quot; value=&quot;352&quot;/&gt;&lt;/object&gt;&lt;object type=&quot;3&quot; unique_id=&quot;35640&quot;&gt;&lt;property id=&quot;20148&quot; value=&quot;5&quot;/&gt;&lt;property id=&quot;20300&quot; value=&quot;Slide 28 - &amp;quot;5.5  Function Definitions (Cont.)&amp;quot;&quot;/&gt;&lt;property id=&quot;20307&quot; value=&quot;353&quot;/&gt;&lt;/object&gt;&lt;object type=&quot;3&quot; unique_id=&quot;35641&quot;&gt;&lt;property id=&quot;20148&quot; value=&quot;5&quot;/&gt;&lt;property id=&quot;20300&quot; value=&quot;Slide 29 - &amp;quot;5.5  Function Definitions (Cont.)&amp;quot;&quot;/&gt;&lt;property id=&quot;20307&quot; value=&quot;354&quot;/&gt;&lt;/object&gt;&lt;object type=&quot;3&quot; unique_id=&quot;35642&quot;&gt;&lt;property id=&quot;20148&quot; value=&quot;5&quot;/&gt;&lt;property id=&quot;20300&quot; value=&quot;Slide 31 - &amp;quot;5.5  Function Definitions (Cont.)&amp;quot;&quot;/&gt;&lt;property id=&quot;20307&quot; value=&quot;355&quot;/&gt;&lt;/object&gt;&lt;object type=&quot;3&quot; unique_id=&quot;35643&quot;&gt;&lt;property id=&quot;20148&quot; value=&quot;5&quot;/&gt;&lt;property id=&quot;20300&quot; value=&quot;Slide 36 - &amp;quot;5.5  Function Definitions (Cont.)&amp;quot;&quot;/&gt;&lt;property id=&quot;20307&quot; value=&quot;356&quot;/&gt;&lt;/object&gt;&lt;object type=&quot;3&quot; unique_id=&quot;35644&quot;&gt;&lt;property id=&quot;20148&quot; value=&quot;5&quot;/&gt;&lt;property id=&quot;20300&quot; value=&quot;Slide 43 - &amp;quot;5.5  Function Definitions (Cont.)&amp;quot;&quot;/&gt;&lt;property id=&quot;20307&quot; value=&quot;357&quot;/&gt;&lt;/object&gt;&lt;object type=&quot;3&quot; unique_id=&quot;35645&quot;&gt;&lt;property id=&quot;20148&quot; value=&quot;5&quot;/&gt;&lt;property id=&quot;20300&quot; value=&quot;Slide 44 - &amp;quot;5.5  Function Definitions (Cont.)&amp;quot;&quot;/&gt;&lt;property id=&quot;20307&quot; value=&quot;358&quot;/&gt;&lt;/object&gt;&lt;object type=&quot;3&quot; unique_id=&quot;35646&quot;&gt;&lt;property id=&quot;20148&quot; value=&quot;5&quot;/&gt;&lt;property id=&quot;20300&quot; value=&quot;Slide 45 - &amp;quot;5.5  Function Definitions (Cont.)&amp;quot;&quot;/&gt;&lt;property id=&quot;20307&quot; value=&quot;359&quot;/&gt;&lt;/object&gt;&lt;object type=&quot;3&quot; unique_id=&quot;35647&quot;&gt;&lt;property id=&quot;20148&quot; value=&quot;5&quot;/&gt;&lt;property id=&quot;20300&quot; value=&quot;Slide 46 - &amp;quot;5.5  Function Definitions (Cont.)&amp;quot;&quot;/&gt;&lt;property id=&quot;20307&quot; value=&quot;360&quot;/&gt;&lt;/object&gt;&lt;object type=&quot;3&quot; unique_id=&quot;35648&quot;&gt;&lt;property id=&quot;20148&quot; value=&quot;5&quot;/&gt;&lt;property id=&quot;20300&quot; value=&quot;Slide 50 - &amp;quot;5.6  Function Prototypes: A Deeper Look&amp;quot;&quot;/&gt;&lt;property id=&quot;20307&quot; value=&quot;361&quot;/&gt;&lt;/object&gt;&lt;object type=&quot;3&quot; unique_id=&quot;35649&quot;&gt;&lt;property id=&quot;20148&quot; value=&quot;5&quot;/&gt;&lt;property id=&quot;20300&quot; value=&quot;Slide 51 - &amp;quot;5.6   Function Prototypes: A Deeper Look (Cont.)&amp;quot;&quot;/&gt;&lt;property id=&quot;20307&quot; value=&quot;362&quot;/&gt;&lt;/object&gt;&lt;object type=&quot;3&quot; unique_id=&quot;35650&quot;&gt;&lt;property id=&quot;20148&quot; value=&quot;5&quot;/&gt;&lt;property id=&quot;20300&quot; value=&quot;Slide 53 - &amp;quot;5.6   Function Prototypes: A Deeper Look (Cont.)&amp;quot;&quot;/&gt;&lt;property id=&quot;20307&quot; value=&quot;363&quot;/&gt;&lt;/object&gt;&lt;object type=&quot;3&quot; unique_id=&quot;35651&quot;&gt;&lt;property id=&quot;20148&quot; value=&quot;5&quot;/&gt;&lt;property id=&quot;20300&quot; value=&quot;Slide 56 - &amp;quot;5.6   Function Prototypes: A Deeper Look (Cont.)&amp;quot;&quot;/&gt;&lt;property id=&quot;20307&quot; value=&quot;364&quot;/&gt;&lt;/object&gt;&lt;object type=&quot;3&quot; unique_id=&quot;35652&quot;&gt;&lt;property id=&quot;20148&quot; value=&quot;5&quot;/&gt;&lt;property id=&quot;20300&quot; value=&quot;Slide 57 - &amp;quot;5.6   Function Prototypes: A Deeper Look (Cont.)&amp;quot;&quot;/&gt;&lt;property id=&quot;20307&quot; value=&quot;365&quot;/&gt;&lt;/object&gt;&lt;object type=&quot;3&quot; unique_id=&quot;35653&quot;&gt;&lt;property id=&quot;20148&quot; value=&quot;5&quot;/&gt;&lt;property id=&quot;20300&quot; value=&quot;Slide 58 - &amp;quot;5.6   Function Prototypes: A Deeper Look (Cont.)&amp;quot;&quot;/&gt;&lt;property id=&quot;20307&quot; value=&quot;366&quot;/&gt;&lt;/object&gt;&lt;object type=&quot;3&quot; unique_id=&quot;35654&quot;&gt;&lt;property id=&quot;20148&quot; value=&quot;5&quot;/&gt;&lt;property id=&quot;20300&quot; value=&quot;Slide 59 - &amp;quot;5.6   Function Prototypes: A Deeper Look (Cont.)&amp;quot;&quot;/&gt;&lt;property id=&quot;20307&quot; value=&quot;367&quot;/&gt;&lt;/object&gt;&lt;object type=&quot;3&quot; unique_id=&quot;35655&quot;&gt;&lt;property id=&quot;20148&quot; value=&quot;5&quot;/&gt;&lt;property id=&quot;20300&quot; value=&quot;Slide 60 - &amp;quot;5.6   Function Prototypes: A Deeper Look (Cont.)&amp;quot;&quot;/&gt;&lt;property id=&quot;20307&quot; value=&quot;368&quot;/&gt;&lt;/object&gt;&lt;object type=&quot;3&quot; unique_id=&quot;35656&quot;&gt;&lt;property id=&quot;20148&quot; value=&quot;5&quot;/&gt;&lt;property id=&quot;20300&quot; value=&quot;Slide 61 - &amp;quot;5.6   Function Prototypes: A Deeper Look (Cont.)&amp;quot;&quot;/&gt;&lt;property id=&quot;20307&quot; value=&quot;369&quot;/&gt;&lt;/object&gt;&lt;object type=&quot;3&quot; unique_id=&quot;35657&quot;&gt;&lt;property id=&quot;20148&quot; value=&quot;5&quot;/&gt;&lt;property id=&quot;20300&quot; value=&quot;Slide 62 - &amp;quot;5.6   Function Prototypes: A Deeper Look (Cont.)&amp;quot;&quot;/&gt;&lt;property id=&quot;20307&quot; value=&quot;370&quot;/&gt;&lt;/object&gt;&lt;object type=&quot;3&quot; unique_id=&quot;35658&quot;&gt;&lt;property id=&quot;20148&quot; value=&quot;5&quot;/&gt;&lt;property id=&quot;20300&quot; value=&quot;Slide 64 - &amp;quot;5.6   Function Prototypes: A Deeper Look (Cont.)&amp;quot;&quot;/&gt;&lt;property id=&quot;20307&quot; value=&quot;371&quot;/&gt;&lt;/object&gt;&lt;object type=&quot;3&quot; unique_id=&quot;35659&quot;&gt;&lt;property id=&quot;20148&quot; value=&quot;5&quot;/&gt;&lt;property id=&quot;20300&quot; value=&quot;Slide 66 - &amp;quot;5.6   Function Prototypes: A Deeper Look (Cont.)&amp;quot;&quot;/&gt;&lt;property id=&quot;20307&quot; value=&quot;372&quot;/&gt;&lt;/object&gt;&lt;object type=&quot;3&quot; unique_id=&quot;35660&quot;&gt;&lt;property id=&quot;20148&quot; value=&quot;5&quot;/&gt;&lt;property id=&quot;20300&quot; value=&quot;Slide 69 - &amp;quot;5.7  Function Call Stack and Stack Frames&amp;quot;&quot;/&gt;&lt;property id=&quot;20307&quot; value=&quot;373&quot;/&gt;&lt;/object&gt;&lt;object type=&quot;3&quot; unique_id=&quot;35661&quot;&gt;&lt;property id=&quot;20148&quot; value=&quot;5&quot;/&gt;&lt;property id=&quot;20300&quot; value=&quot;Slide 70 - &amp;quot;5.7  Function Call Stack and Stack  Frames (Cont.)&amp;quot;&quot;/&gt;&lt;property id=&quot;20307&quot; value=&quot;374&quot;/&gt;&lt;/object&gt;&lt;object type=&quot;3&quot; unique_id=&quot;35662&quot;&gt;&lt;property id=&quot;20148&quot; value=&quot;5&quot;/&gt;&lt;property id=&quot;20300&quot; value=&quot;Slide 71 - &amp;quot;5.7  Function Call Stack and Stack Frames (Cont.)&amp;quot;&quot;/&gt;&lt;property id=&quot;20307&quot; value=&quot;375&quot;/&gt;&lt;/object&gt;&lt;object type=&quot;3&quot; unique_id=&quot;35663&quot;&gt;&lt;property id=&quot;20148&quot; value=&quot;5&quot;/&gt;&lt;property id=&quot;20300&quot; value=&quot;Slide 72 - &amp;quot;5.7  Function Call Stack and Stack Frames (Cont.)&amp;quot;&quot;/&gt;&lt;property id=&quot;20307&quot; value=&quot;376&quot;/&gt;&lt;/object&gt;&lt;object type=&quot;3&quot; unique_id=&quot;35664&quot;&gt;&lt;property id=&quot;20148&quot; value=&quot;5&quot;/&gt;&lt;property id=&quot;20300&quot; value=&quot;Slide 73 - &amp;quot;5.7  Function Call Stack and Stack Frames (Cont.)&amp;quot;&quot;/&gt;&lt;property id=&quot;20307&quot; value=&quot;377&quot;/&gt;&lt;/object&gt;&lt;object type=&quot;3&quot; unique_id=&quot;35665&quot;&gt;&lt;property id=&quot;20148&quot; value=&quot;5&quot;/&gt;&lt;property id=&quot;20300&quot; value=&quot;Slide 74 - &amp;quot;5.7  Function Call Stack and Stack Frames (Cont.)&amp;quot;&quot;/&gt;&lt;property id=&quot;20307&quot; value=&quot;378&quot;/&gt;&lt;/object&gt;&lt;object type=&quot;3&quot; unique_id=&quot;35666&quot;&gt;&lt;property id=&quot;20148&quot; value=&quot;5&quot;/&gt;&lt;property id=&quot;20300&quot; value=&quot;Slide 75 - &amp;quot;5.7  Function Call Stack and Stack Frames (Cont.)&amp;quot;&quot;/&gt;&lt;property id=&quot;20307&quot; value=&quot;379&quot;/&gt;&lt;/object&gt;&lt;object type=&quot;3&quot; unique_id=&quot;35667&quot;&gt;&lt;property id=&quot;20148&quot; value=&quot;5&quot;/&gt;&lt;property id=&quot;20300&quot; value=&quot;Slide 76 - &amp;quot;5.7  Function Call Stack and Stack Frames (Cont.)&amp;quot;&quot;/&gt;&lt;property id=&quot;20307&quot; value=&quot;380&quot;/&gt;&lt;/object&gt;&lt;object type=&quot;3&quot; unique_id=&quot;35668&quot;&gt;&lt;property id=&quot;20148&quot; value=&quot;5&quot;/&gt;&lt;property id=&quot;20300&quot; value=&quot;Slide 77 - &amp;quot;5.7  Function Call Stack and Stack Frames (Cont.)&amp;quot;&quot;/&gt;&lt;property id=&quot;20307&quot; value=&quot;381&quot;/&gt;&lt;/object&gt;&lt;object type=&quot;3&quot; unique_id=&quot;35669&quot;&gt;&lt;property id=&quot;20148&quot; value=&quot;5&quot;/&gt;&lt;property id=&quot;20300&quot; value=&quot;Slide 78&quot;/&gt;&lt;property id=&quot;20307&quot; value=&quot;383&quot;/&gt;&lt;/object&gt;&lt;object type=&quot;3&quot; unique_id=&quot;35670&quot;&gt;&lt;property id=&quot;20148&quot; value=&quot;5&quot;/&gt;&lt;property id=&quot;20300&quot; value=&quot;Slide 79 - &amp;quot;5.7  Function Call Stack and Stack Frames (Cont.)&amp;quot;&quot;/&gt;&lt;property id=&quot;20307&quot; value=&quot;382&quot;/&gt;&lt;/object&gt;&lt;object type=&quot;3&quot; unique_id=&quot;35671&quot;&gt;&lt;property id=&quot;20148&quot; value=&quot;5&quot;/&gt;&lt;property id=&quot;20300&quot; value=&quot;Slide 83 - &amp;quot;5.7  Function Call Stack and Stack Frames (Cont.)&amp;quot;&quot;/&gt;&lt;property id=&quot;20307&quot; value=&quot;384&quot;/&gt;&lt;/object&gt;&lt;object type=&quot;3&quot; unique_id=&quot;35672&quot;&gt;&lt;property id=&quot;20148&quot; value=&quot;5&quot;/&gt;&lt;property id=&quot;20300&quot; value=&quot;Slide 85 - &amp;quot;5.7  Function Call Stack and Stack Frames (Cont.)&amp;quot;&quot;/&gt;&lt;property id=&quot;20307&quot; value=&quot;385&quot;/&gt;&lt;/object&gt;&lt;object type=&quot;3&quot; unique_id=&quot;35673&quot;&gt;&lt;property id=&quot;20148&quot; value=&quot;5&quot;/&gt;&lt;property id=&quot;20300&quot; value=&quot;Slide 86 - &amp;quot;5.8  Headers&amp;quot;&quot;/&gt;&lt;property id=&quot;20307&quot; value=&quot;386&quot;/&gt;&lt;/object&gt;&lt;object type=&quot;3&quot; unique_id=&quot;35674&quot;&gt;&lt;property id=&quot;20148&quot; value=&quot;5&quot;/&gt;&lt;property id=&quot;20300&quot; value=&quot;Slide 87 - &amp;quot;5.8  Headers (Cont.)&amp;quot;&quot;/&gt;&lt;property id=&quot;20307&quot; value=&quot;387&quot;/&gt;&lt;/object&gt;&lt;object type=&quot;3&quot; unique_id=&quot;35675&quot;&gt;&lt;property id=&quot;20148&quot; value=&quot;5&quot;/&gt;&lt;property id=&quot;20300&quot; value=&quot;Slide 90 - &amp;quot;5.9  Passing Arguments By Value and By Reference&amp;quot;&quot;/&gt;&lt;property id=&quot;20307&quot; value=&quot;388&quot;/&gt;&lt;/object&gt;&lt;object type=&quot;3&quot; unique_id=&quot;35676&quot;&gt;&lt;property id=&quot;20148&quot; value=&quot;5&quot;/&gt;&lt;property id=&quot;20300&quot; value=&quot;Slide 91 - &amp;quot;5.9  Passing Arguments By Value and By Reference (Cont.)&amp;quot;&quot;/&gt;&lt;property id=&quot;20307&quot; value=&quot;389&quot;/&gt;&lt;/object&gt;&lt;object type=&quot;3&quot; unique_id=&quot;35677&quot;&gt;&lt;property id=&quot;20148&quot; value=&quot;5&quot;/&gt;&lt;property id=&quot;20300&quot; value=&quot;Slide 92 - &amp;quot;5.10  Random Number Generation&amp;quot;&quot;/&gt;&lt;property id=&quot;20307&quot; value=&quot;390&quot;/&gt;&lt;/object&gt;&lt;object type=&quot;3&quot; unique_id=&quot;35678&quot;&gt;&lt;property id=&quot;20148&quot; value=&quot;5&quot;/&gt;&lt;property id=&quot;20300&quot; value=&quot;Slide 93 - &amp;quot;5.10  Random Number Generation (Cont.)&amp;quot;&quot;/&gt;&lt;property id=&quot;20307&quot; value=&quot;391&quot;/&gt;&lt;/object&gt;&lt;object type=&quot;3&quot; unique_id=&quot;35679&quot;&gt;&lt;property id=&quot;20148&quot; value=&quot;5&quot;/&gt;&lt;property id=&quot;20300&quot; value=&quot;Slide 94 - &amp;quot;5.10  Random Number Generation (Cont.)&amp;quot;&quot;/&gt;&lt;property id=&quot;20307&quot; value=&quot;392&quot;/&gt;&lt;/object&gt;&lt;object type=&quot;3&quot; unique_id=&quot;35680&quot;&gt;&lt;property id=&quot;20148&quot; value=&quot;5&quot;/&gt;&lt;property id=&quot;20300&quot; value=&quot;Slide 95 - &amp;quot;5.10  Random Number Generation (Cont.)&amp;quot;&quot;/&gt;&lt;property id=&quot;20307&quot; value=&quot;393&quot;/&gt;&lt;/object&gt;&lt;object type=&quot;3&quot; unique_id=&quot;35681&quot;&gt;&lt;property id=&quot;20148&quot; value=&quot;5&quot;/&gt;&lt;property id=&quot;20300&quot; value=&quot;Slide 97 - &amp;quot;5.10  Random Number Generation (Cont.)&amp;quot;&quot;/&gt;&lt;property id=&quot;20307&quot; value=&quot;394&quot;/&gt;&lt;/object&gt;&lt;object type=&quot;3&quot; unique_id=&quot;35682&quot;&gt;&lt;property id=&quot;20148&quot; value=&quot;5&quot;/&gt;&lt;property id=&quot;20300&quot; value=&quot;Slide 98 - &amp;quot;5.10  Random Number Generation (Cont.)&amp;quot;&quot;/&gt;&lt;property id=&quot;20307&quot; value=&quot;395&quot;/&gt;&lt;/object&gt;&lt;object type=&quot;3&quot; unique_id=&quot;35683&quot;&gt;&lt;property id=&quot;20148&quot; value=&quot;5&quot;/&gt;&lt;property id=&quot;20300&quot; value=&quot;Slide 102 - &amp;quot;5.10  Random Number Generation (Cont.)&amp;quot;&quot;/&gt;&lt;property id=&quot;20307&quot; value=&quot;396&quot;/&gt;&lt;/object&gt;&lt;object type=&quot;3&quot; unique_id=&quot;35684&quot;&gt;&lt;property id=&quot;20148&quot; value=&quot;5&quot;/&gt;&lt;property id=&quot;20300&quot; value=&quot;Slide 103 - &amp;quot;5.10  Random Number Generation (Cont.)&amp;quot;&quot;/&gt;&lt;property id=&quot;20307&quot; value=&quot;397&quot;/&gt;&lt;/object&gt;&lt;object type=&quot;3&quot; unique_id=&quot;35685&quot;&gt;&lt;property id=&quot;20148&quot; value=&quot;5&quot;/&gt;&lt;property id=&quot;20300&quot; value=&quot;Slide 104 - &amp;quot;5.10  Random Number Generation (Cont.)&amp;quot;&quot;/&gt;&lt;property id=&quot;20307&quot; value=&quot;398&quot;/&gt;&lt;/object&gt;&lt;object type=&quot;3&quot; unique_id=&quot;35686&quot;&gt;&lt;property id=&quot;20148&quot; value=&quot;5&quot;/&gt;&lt;property id=&quot;20300&quot; value=&quot;Slide 105 - &amp;quot;5.10  Random Number Generation (Cont.)&amp;quot;&quot;/&gt;&lt;property id=&quot;20307&quot; value=&quot;399&quot;/&gt;&lt;/object&gt;&lt;object type=&quot;3&quot; unique_id=&quot;35687&quot;&gt;&lt;property id=&quot;20148&quot; value=&quot;5&quot;/&gt;&lt;property id=&quot;20300&quot; value=&quot;Slide 109 - &amp;quot;5.10  Random Number Generation (Cont.)&amp;quot;&quot;/&gt;&lt;property id=&quot;20307&quot; value=&quot;400&quot;/&gt;&lt;/object&gt;&lt;object type=&quot;3&quot; unique_id=&quot;35688&quot;&gt;&lt;property id=&quot;20148&quot; value=&quot;5&quot;/&gt;&lt;property id=&quot;20300&quot; value=&quot;Slide 110 - &amp;quot;5.10  Random Number Generation (Cont.)&amp;quot;&quot;/&gt;&lt;property id=&quot;20307&quot; value=&quot;401&quot;/&gt;&lt;/object&gt;&lt;object type=&quot;3&quot; unique_id=&quot;35689&quot;&gt;&lt;property id=&quot;20148&quot; value=&quot;5&quot;/&gt;&lt;property id=&quot;20300&quot; value=&quot;Slide 111 - &amp;quot;5.10  Random Number Generation (Cont.)&amp;quot;&quot;/&gt;&lt;property id=&quot;20307&quot; value=&quot;402&quot;/&gt;&lt;/object&gt;&lt;object type=&quot;3&quot; unique_id=&quot;35690&quot;&gt;&lt;property id=&quot;20148&quot; value=&quot;5&quot;/&gt;&lt;property id=&quot;20300&quot; value=&quot;Slide 112 - &amp;quot;5.10  Random Number Generation (Cont.)&amp;quot;&quot;/&gt;&lt;property id=&quot;20307&quot; value=&quot;403&quot;/&gt;&lt;/object&gt;&lt;object type=&quot;3&quot; unique_id=&quot;35691&quot;&gt;&lt;property id=&quot;20148&quot; value=&quot;5&quot;/&gt;&lt;property id=&quot;20300&quot; value=&quot;Slide 113 - &amp;quot;5.11  Example: A Game of Chance; Introducing enum&amp;quot;&quot;/&gt;&lt;property id=&quot;20307&quot; value=&quot;404&quot;/&gt;&lt;/object&gt;&lt;object type=&quot;3&quot; unique_id=&quot;35692&quot;&gt;&lt;property id=&quot;20148&quot; value=&quot;5&quot;/&gt;&lt;property id=&quot;20300&quot; value=&quot;Slide 120 - &amp;quot;5.11  Example: A Game of Chance; Introducing enum (cont.)&amp;quot;&quot;/&gt;&lt;property id=&quot;20307&quot; value=&quot;405&quot;/&gt;&lt;/object&gt;&lt;object type=&quot;3&quot; unique_id=&quot;35693&quot;&gt;&lt;property id=&quot;20148&quot; value=&quot;5&quot;/&gt;&lt;property id=&quot;20300&quot; value=&quot;Slide 121 - &amp;quot;5.11  Example: A Game of Chance; Introducing enum (cont.)&amp;quot;&quot;/&gt;&lt;property id=&quot;20307&quot; value=&quot;406&quot;/&gt;&lt;/object&gt;&lt;object type=&quot;3&quot; unique_id=&quot;35694&quot;&gt;&lt;property id=&quot;20148&quot; value=&quot;5&quot;/&gt;&lt;property id=&quot;20300&quot; value=&quot;Slide 122 - &amp;quot;5.11  Example: A Game of Chance; Introducing enum (cont.)&amp;quot;&quot;/&gt;&lt;property id=&quot;20307&quot; value=&quot;407&quot;/&gt;&lt;/object&gt;&lt;object type=&quot;3&quot; unique_id=&quot;35695&quot;&gt;&lt;property id=&quot;20148&quot; value=&quot;5&quot;/&gt;&lt;property id=&quot;20300&quot; value=&quot;Slide 125 - &amp;quot;5.11  Example: A Game of Chance; Introducing enum (cont.)&amp;quot;&quot;/&gt;&lt;property id=&quot;20307&quot; value=&quot;408&quot;/&gt;&lt;/object&gt;&lt;object type=&quot;3&quot; unique_id=&quot;35696&quot;&gt;&lt;property id=&quot;20148&quot; value=&quot;5&quot;/&gt;&lt;property id=&quot;20300&quot; value=&quot;Slide 126 - &amp;quot;5.11  Example: A Game of Chance; Introducing enum (cont.)&amp;quot;&quot;/&gt;&lt;property id=&quot;20307&quot; value=&quot;409&quot;/&gt;&lt;/object&gt;&lt;object type=&quot;3&quot; unique_id=&quot;35697&quot;&gt;&lt;property id=&quot;20148&quot; value=&quot;5&quot;/&gt;&lt;property id=&quot;20300&quot; value=&quot;Slide 127 - &amp;quot;5.11  Example: A Game of Chance; Introducing enum (cont.)&amp;quot;&quot;/&gt;&lt;property id=&quot;20307&quot; value=&quot;410&quot;/&gt;&lt;/object&gt;&lt;object type=&quot;3&quot; unique_id=&quot;35698&quot;&gt;&lt;property id=&quot;20148&quot; value=&quot;5&quot;/&gt;&lt;property id=&quot;20300&quot; value=&quot;Slide 128 - &amp;quot;5.11  Example: A Game of Chance; Introducing enum (cont.)&amp;quot;&quot;/&gt;&lt;property id=&quot;20307&quot; value=&quot;411&quot;/&gt;&lt;/object&gt;&lt;object type=&quot;3&quot; unique_id=&quot;35699&quot;&gt;&lt;property id=&quot;20148&quot; value=&quot;5&quot;/&gt;&lt;property id=&quot;20300&quot; value=&quot;Slide 129 - &amp;quot;5.11  Example: A Game of Chance; Introducing enum (cont.)&amp;quot;&quot;/&gt;&lt;property id=&quot;20307&quot; value=&quot;412&quot;/&gt;&lt;/object&gt;&lt;object type=&quot;3&quot; unique_id=&quot;35700&quot;&gt;&lt;property id=&quot;20148&quot; value=&quot;5&quot;/&gt;&lt;property id=&quot;20300&quot; value=&quot;Slide 130 - &amp;quot;5.12  Storage Classes&amp;quot;&quot;/&gt;&lt;property id=&quot;20307&quot; value=&quot;413&quot;/&gt;&lt;/object&gt;&lt;object type=&quot;3&quot; unique_id=&quot;35701&quot;&gt;&lt;property id=&quot;20148&quot; value=&quot;5&quot;/&gt;&lt;property id=&quot;20300&quot; value=&quot;Slide 131 - &amp;quot;5.12  Storage Classes (Cont.)&amp;quot;&quot;/&gt;&lt;property id=&quot;20307&quot; value=&quot;414&quot;/&gt;&lt;/object&gt;&lt;object type=&quot;3&quot; unique_id=&quot;35702&quot;&gt;&lt;property id=&quot;20148&quot; value=&quot;5&quot;/&gt;&lt;property id=&quot;20300&quot; value=&quot;Slide 132 - &amp;quot;5.12  Storage Classes (Cont.)&amp;quot;&quot;/&gt;&lt;property id=&quot;20307&quot; value=&quot;415&quot;/&gt;&lt;/object&gt;&lt;object type=&quot;3&quot; unique_id=&quot;35703&quot;&gt;&lt;property id=&quot;20148&quot; value=&quot;5&quot;/&gt;&lt;property id=&quot;20300&quot; value=&quot;Slide 133 - &amp;quot;5.12  Storage Classes (Cont.)&amp;quot;&quot;/&gt;&lt;property id=&quot;20307&quot; value=&quot;416&quot;/&gt;&lt;/object&gt;&lt;object type=&quot;3&quot; unique_id=&quot;35704&quot;&gt;&lt;property id=&quot;20148&quot; value=&quot;5&quot;/&gt;&lt;property id=&quot;20300&quot; value=&quot;Slide 134 - &amp;quot;5.12  Storage Classes (Cont.)&amp;quot;&quot;/&gt;&lt;property id=&quot;20307&quot; value=&quot;417&quot;/&gt;&lt;/object&gt;&lt;object type=&quot;3&quot; unique_id=&quot;35705&quot;&gt;&lt;property id=&quot;20148&quot; value=&quot;5&quot;/&gt;&lt;property id=&quot;20300&quot; value=&quot;Slide 136 - &amp;quot;5.12  Storage Classes (Cont.)&amp;quot;&quot;/&gt;&lt;property id=&quot;20307&quot; value=&quot;418&quot;/&gt;&lt;/object&gt;&lt;object type=&quot;3&quot; unique_id=&quot;35706&quot;&gt;&lt;property id=&quot;20148&quot; value=&quot;5&quot;/&gt;&lt;property id=&quot;20300&quot; value=&quot;Slide 137 - &amp;quot;5.12  Storage Classes (Cont.)&amp;quot;&quot;/&gt;&lt;property id=&quot;20307&quot; value=&quot;419&quot;/&gt;&lt;/object&gt;&lt;object type=&quot;3&quot; unique_id=&quot;35707&quot;&gt;&lt;property id=&quot;20148&quot; value=&quot;5&quot;/&gt;&lt;property id=&quot;20300&quot; value=&quot;Slide 138 - &amp;quot;5.12  Storage Classes (Cont.)&amp;quot;&quot;/&gt;&lt;property id=&quot;20307&quot; value=&quot;420&quot;/&gt;&lt;/object&gt;&lt;object type=&quot;3&quot; unique_id=&quot;35708&quot;&gt;&lt;property id=&quot;20148&quot; value=&quot;5&quot;/&gt;&lt;property id=&quot;20300&quot; value=&quot;Slide 141 - &amp;quot;5.12  Storage Classes (Cont.)&amp;quot;&quot;/&gt;&lt;property id=&quot;20307&quot; value=&quot;421&quot;/&gt;&lt;/object&gt;&lt;object type=&quot;3&quot; unique_id=&quot;35709&quot;&gt;&lt;property id=&quot;20148&quot; value=&quot;5&quot;/&gt;&lt;property id=&quot;20300&quot; value=&quot;Slide 142 - &amp;quot;5.12  Storage Classes (Cont.)&amp;quot;&quot;/&gt;&lt;property id=&quot;20307&quot; value=&quot;422&quot;/&gt;&lt;/object&gt;&lt;object type=&quot;3&quot; unique_id=&quot;35710&quot;&gt;&lt;property id=&quot;20148&quot; value=&quot;5&quot;/&gt;&lt;property id=&quot;20300&quot; value=&quot;Slide 143 - &amp;quot;5.13  Scope Rules &amp;quot;&quot;/&gt;&lt;property id=&quot;20307&quot; value=&quot;423&quot;/&gt;&lt;/object&gt;&lt;object type=&quot;3&quot; unique_id=&quot;35711&quot;&gt;&lt;property id=&quot;20148&quot; value=&quot;5&quot;/&gt;&lt;property id=&quot;20300&quot; value=&quot;Slide 144 - &amp;quot;5.13  Scope Rules (Cont.)&amp;quot;&quot;/&gt;&lt;property id=&quot;20307&quot; value=&quot;424&quot;/&gt;&lt;/object&gt;&lt;object type=&quot;3&quot; unique_id=&quot;35712&quot;&gt;&lt;property id=&quot;20148&quot; value=&quot;5&quot;/&gt;&lt;property id=&quot;20300&quot; value=&quot;Slide 145 - &amp;quot;5.13  Scope Rules (Cont.)&amp;quot;&quot;/&gt;&lt;property id=&quot;20307&quot; value=&quot;425&quot;/&gt;&lt;/object&gt;&lt;object type=&quot;3&quot; unique_id=&quot;35713&quot;&gt;&lt;property id=&quot;20148&quot; value=&quot;5&quot;/&gt;&lt;property id=&quot;20300&quot; value=&quot;Slide 146 - &amp;quot;5.13  Scope Rules (Cont.)&amp;quot;&quot;/&gt;&lt;property id=&quot;20307&quot; value=&quot;426&quot;/&gt;&lt;/object&gt;&lt;object type=&quot;3&quot; unique_id=&quot;35714&quot;&gt;&lt;property id=&quot;20148&quot; value=&quot;5&quot;/&gt;&lt;property id=&quot;20300&quot; value=&quot;Slide 147 - &amp;quot;5.13  Scope Rules (Cont.)&amp;quot;&quot;/&gt;&lt;property id=&quot;20307&quot; value=&quot;427&quot;/&gt;&lt;/object&gt;&lt;object type=&quot;3&quot; unique_id=&quot;35715&quot;&gt;&lt;property id=&quot;20148&quot; value=&quot;5&quot;/&gt;&lt;property id=&quot;20300&quot; value=&quot;Slide 150 - &amp;quot;5.13  Scope Rules (Cont.)&amp;quot;&quot;/&gt;&lt;property id=&quot;20307&quot; value=&quot;428&quot;/&gt;&lt;/object&gt;&lt;object type=&quot;3&quot; unique_id=&quot;35716&quot;&gt;&lt;property id=&quot;20148&quot; value=&quot;5&quot;/&gt;&lt;property id=&quot;20300&quot; value=&quot;Slide 151 - &amp;quot;5.13  Scope Rules (Cont.)&amp;quot;&quot;/&gt;&lt;property id=&quot;20307&quot; value=&quot;429&quot;/&gt;&lt;/object&gt;&lt;object type=&quot;3&quot; unique_id=&quot;35717&quot;&gt;&lt;property id=&quot;20148&quot; value=&quot;5&quot;/&gt;&lt;property id=&quot;20300&quot; value=&quot;Slide 152 - &amp;quot;5.13  Scope Rules (Cont.)&amp;quot;&quot;/&gt;&lt;property id=&quot;20307&quot; value=&quot;430&quot;/&gt;&lt;/object&gt;&lt;object type=&quot;3&quot; unique_id=&quot;35718&quot;&gt;&lt;property id=&quot;20148&quot; value=&quot;5&quot;/&gt;&lt;property id=&quot;20300&quot; value=&quot;Slide 153 - &amp;quot;5.13  Scope Rules (Cont.)&amp;quot;&quot;/&gt;&lt;property id=&quot;20307&quot; value=&quot;431&quot;/&gt;&lt;/object&gt;&lt;object type=&quot;3&quot; unique_id=&quot;35719&quot;&gt;&lt;property id=&quot;20148&quot; value=&quot;5&quot;/&gt;&lt;property id=&quot;20300&quot; value=&quot;Slide 158 - &amp;quot;5.14  Recursion&amp;quot;&quot;/&gt;&lt;property id=&quot;20307&quot; value=&quot;432&quot;/&gt;&lt;/object&gt;&lt;object type=&quot;3&quot; unique_id=&quot;35720&quot;&gt;&lt;property id=&quot;20148&quot; value=&quot;5&quot;/&gt;&lt;property id=&quot;20300&quot; value=&quot;Slide 159 - &amp;quot;5.14  Recursion (Cont.)&amp;quot;&quot;/&gt;&lt;property id=&quot;20307&quot; value=&quot;433&quot;/&gt;&lt;/object&gt;&lt;object type=&quot;3&quot; unique_id=&quot;35721&quot;&gt;&lt;property id=&quot;20148&quot; value=&quot;5&quot;/&gt;&lt;property id=&quot;20300&quot; value=&quot;Slide 160 - &amp;quot;5.14  Recursion (Cont.)&amp;quot;&quot;/&gt;&lt;property id=&quot;20307&quot; value=&quot;434&quot;/&gt;&lt;/object&gt;&lt;object type=&quot;3&quot; unique_id=&quot;35722&quot;&gt;&lt;property id=&quot;20148&quot; value=&quot;5&quot;/&gt;&lt;property id=&quot;20300&quot; value=&quot;Slide 161 - &amp;quot;5.14  Recursion (Cont.)&amp;quot;&quot;/&gt;&lt;property id=&quot;20307&quot; value=&quot;435&quot;/&gt;&lt;/object&gt;&lt;object type=&quot;3&quot; unique_id=&quot;35723&quot;&gt;&lt;property id=&quot;20148&quot; value=&quot;5&quot;/&gt;&lt;property id=&quot;20300&quot; value=&quot;Slide 162 - &amp;quot;5.14  Recursion (Cont.)&amp;quot;&quot;/&gt;&lt;property id=&quot;20307&quot; value=&quot;436&quot;/&gt;&lt;/object&gt;&lt;object type=&quot;3&quot; unique_id=&quot;35724&quot;&gt;&lt;property id=&quot;20148&quot; value=&quot;5&quot;/&gt;&lt;property id=&quot;20300&quot; value=&quot;Slide 163 - &amp;quot;5.14  Recursion (Cont.)&amp;quot;&quot;/&gt;&lt;property id=&quot;20307&quot; value=&quot;437&quot;/&gt;&lt;/object&gt;&lt;object type=&quot;3&quot; unique_id=&quot;35725&quot;&gt;&lt;property id=&quot;20148&quot; value=&quot;5&quot;/&gt;&lt;property id=&quot;20300&quot; value=&quot;Slide 164 - &amp;quot;5.14  Recursion (Cont.)&amp;quot;&quot;/&gt;&lt;property id=&quot;20307&quot; value=&quot;438&quot;/&gt;&lt;/object&gt;&lt;object type=&quot;3&quot; unique_id=&quot;35726&quot;&gt;&lt;property id=&quot;20148&quot; value=&quot;5&quot;/&gt;&lt;property id=&quot;20300&quot; value=&quot;Slide 165 - &amp;quot;5.14  Recursion (Cont.)&amp;quot;&quot;/&gt;&lt;property id=&quot;20307&quot; value=&quot;439&quot;/&gt;&lt;/object&gt;&lt;object type=&quot;3&quot; unique_id=&quot;35727&quot;&gt;&lt;property id=&quot;20148&quot; value=&quot;5&quot;/&gt;&lt;property id=&quot;20300&quot; value=&quot;Slide 166 - &amp;quot;5.14  Recursion (Cont.)&amp;quot;&quot;/&gt;&lt;property id=&quot;20307&quot; value=&quot;440&quot;/&gt;&lt;/object&gt;&lt;object type=&quot;3&quot; unique_id=&quot;35728&quot;&gt;&lt;property id=&quot;20148&quot; value=&quot;5&quot;/&gt;&lt;property id=&quot;20300&quot; value=&quot;Slide 167 - &amp;quot;5.14  Recursion (Cont.)&amp;quot;&quot;/&gt;&lt;property id=&quot;20307&quot; value=&quot;441&quot;/&gt;&lt;/object&gt;&lt;object type=&quot;3&quot; unique_id=&quot;35729&quot;&gt;&lt;property id=&quot;20148&quot; value=&quot;5&quot;/&gt;&lt;property id=&quot;20300&quot; value=&quot;Slide 172 - &amp;quot;5.14  Recursion (Cont.)&amp;quot;&quot;/&gt;&lt;property id=&quot;20307&quot; value=&quot;442&quot;/&gt;&lt;/object&gt;&lt;object type=&quot;3&quot; unique_id=&quot;35730&quot;&gt;&lt;property id=&quot;20148&quot; value=&quot;5&quot;/&gt;&lt;property id=&quot;20300&quot; value=&quot;Slide 173 - &amp;quot;5.14  Recursion (Cont.)&amp;quot;&quot;/&gt;&lt;property id=&quot;20307&quot; value=&quot;443&quot;/&gt;&lt;/object&gt;&lt;object type=&quot;3&quot; unique_id=&quot;35731&quot;&gt;&lt;property id=&quot;20148&quot; value=&quot;5&quot;/&gt;&lt;property id=&quot;20300&quot; value=&quot;Slide 176 - &amp;quot;5.15  Example Using Recursion: Fibonacci Series &amp;quot;&quot;/&gt;&lt;property id=&quot;20307&quot; value=&quot;444&quot;/&gt;&lt;/object&gt;&lt;object type=&quot;3&quot; unique_id=&quot;35732&quot;&gt;&lt;property id=&quot;20148&quot; value=&quot;5&quot;/&gt;&lt;property id=&quot;20300&quot; value=&quot;Slide 177 - &amp;quot;5.15  Example Using Recursion: Fibonacci Series (Cont.)&amp;quot;&quot;/&gt;&lt;property id=&quot;20307&quot; value=&quot;445&quot;/&gt;&lt;/object&gt;&lt;object type=&quot;3&quot; unique_id=&quot;35733&quot;&gt;&lt;property id=&quot;20148&quot; value=&quot;5&quot;/&gt;&lt;property id=&quot;20300&quot; value=&quot;Slide 178 - &amp;quot;5.15  Example Using Recursion: Fibonacci Series (Cont.)&amp;quot;&quot;/&gt;&lt;property id=&quot;20307&quot; value=&quot;446&quot;/&gt;&lt;/object&gt;&lt;object type=&quot;3&quot; unique_id=&quot;39156&quot;&gt;&lt;property id=&quot;20148&quot; value=&quot;5&quot;/&gt;&lt;property id=&quot;20300&quot; value=&quot;Slide 182 - &amp;quot;5.15  Example Using Recursion: Fibonacci Series (Cont.)&amp;quot;&quot;/&gt;&lt;property id=&quot;20307&quot; value=&quot;447&quot;/&gt;&lt;/object&gt;&lt;object type=&quot;3&quot; unique_id=&quot;39157&quot;&gt;&lt;property id=&quot;20148&quot; value=&quot;5&quot;/&gt;&lt;property id=&quot;20300&quot; value=&quot;Slide 184 - &amp;quot;5.15  Example Using Recursion: Fibonacci Series (Cont.)&amp;quot;&quot;/&gt;&lt;property id=&quot;20307&quot; value=&quot;448&quot;/&gt;&lt;/object&gt;&lt;object type=&quot;3&quot; unique_id=&quot;39158&quot;&gt;&lt;property id=&quot;20148&quot; value=&quot;5&quot;/&gt;&lt;property id=&quot;20300&quot; value=&quot;Slide 185 - &amp;quot;5.15  Example Using Recursion: Fibonacci Series (Cont.)&amp;quot;&quot;/&gt;&lt;property id=&quot;20307&quot; value=&quot;449&quot;/&gt;&lt;/object&gt;&lt;object type=&quot;3&quot; unique_id=&quot;39159&quot;&gt;&lt;property id=&quot;20148&quot; value=&quot;5&quot;/&gt;&lt;property id=&quot;20300&quot; value=&quot;Slide 186 - &amp;quot;5.15  Example Using Recursion: Fibonacci Series (Cont.)&amp;quot;&quot;/&gt;&lt;property id=&quot;20307&quot; value=&quot;450&quot;/&gt;&lt;/object&gt;&lt;object type=&quot;3&quot; unique_id=&quot;39160&quot;&gt;&lt;property id=&quot;20148&quot; value=&quot;5&quot;/&gt;&lt;property id=&quot;20300&quot; value=&quot;Slide 187 - &amp;quot;5.15  Example Using Recursion: Fibonacci Series (Cont.)&amp;quot;&quot;/&gt;&lt;property id=&quot;20307&quot; value=&quot;451&quot;/&gt;&lt;/object&gt;&lt;object type=&quot;3&quot; unique_id=&quot;39161&quot;&gt;&lt;property id=&quot;20148&quot; value=&quot;5&quot;/&gt;&lt;property id=&quot;20300&quot; value=&quot;Slide 190 - &amp;quot;5.15  Example Using Recursion: Fibonacci Series (Cont.)&amp;quot;&quot;/&gt;&lt;property id=&quot;20307&quot; value=&quot;452&quot;/&gt;&lt;/object&gt;&lt;object type=&quot;3&quot; unique_id=&quot;39162&quot;&gt;&lt;property id=&quot;20148&quot; value=&quot;5&quot;/&gt;&lt;property id=&quot;20300&quot; value=&quot;Slide 191 - &amp;quot;5.15  Example Using Recursion: Fibonacci Series (Cont.)&amp;quot;&quot;/&gt;&lt;property id=&quot;20307&quot; value=&quot;453&quot;/&gt;&lt;/object&gt;&lt;object type=&quot;3&quot; unique_id=&quot;39163&quot;&gt;&lt;property id=&quot;20148&quot; value=&quot;5&quot;/&gt;&lt;property id=&quot;20300&quot; value=&quot;Slide 192 - &amp;quot;5.15  Example Using Recursion: Fibonacci Series (Cont.)&amp;quot;&quot;/&gt;&lt;property id=&quot;20307&quot; value=&quot;454&quot;/&gt;&lt;/object&gt;&lt;object type=&quot;3&quot; unique_id=&quot;39164&quot;&gt;&lt;property id=&quot;20148&quot; value=&quot;5&quot;/&gt;&lt;property id=&quot;20300&quot; value=&quot;Slide 193 - &amp;quot;5.16  Recursion vs. Iteration&amp;quot;&quot;/&gt;&lt;property id=&quot;20307&quot; value=&quot;455&quot;/&gt;&lt;/object&gt;&lt;object type=&quot;3&quot; unique_id=&quot;39165&quot;&gt;&lt;property id=&quot;20148&quot; value=&quot;5&quot;/&gt;&lt;property id=&quot;20300&quot; value=&quot;Slide 194 - &amp;quot;5.16  Recursion vs. Iteration (Cont.)&amp;quot;&quot;/&gt;&lt;property id=&quot;20307&quot; value=&quot;456&quot;/&gt;&lt;/object&gt;&lt;object type=&quot;3&quot; unique_id=&quot;39166&quot;&gt;&lt;property id=&quot;20148&quot; value=&quot;5&quot;/&gt;&lt;property id=&quot;20300&quot; value=&quot;Slide 195 - &amp;quot;5.16  Recursion vs. Iteration (Cont.)&amp;quot;&quot;/&gt;&lt;property id=&quot;20307&quot; value=&quot;457&quot;/&gt;&lt;/object&gt;&lt;object type=&quot;3&quot; unique_id=&quot;39167&quot;&gt;&lt;property id=&quot;20148&quot; value=&quot;5&quot;/&gt;&lt;property id=&quot;20300&quot; value=&quot;Slide 196 - &amp;quot;5.16  Recursion vs. Iteration (Cont.)&amp;quot;&quot;/&gt;&lt;property id=&quot;20307&quot; value=&quot;458&quot;/&gt;&lt;/object&gt;&lt;object type=&quot;3&quot; unique_id=&quot;39168&quot;&gt;&lt;property id=&quot;20148&quot; value=&quot;5&quot;/&gt;&lt;property id=&quot;20300&quot; value=&quot;Slide 198 - &amp;quot;5.16  Recursion vs. Iteration (Cont.)&amp;quot;&quot;/&gt;&lt;property id=&quot;20307&quot; value=&quot;459&quot;/&gt;&lt;/object&gt;&lt;object type=&quot;3&quot; unique_id=&quot;39169&quot;&gt;&lt;property id=&quot;20148&quot; value=&quot;5&quot;/&gt;&lt;property id=&quot;20300&quot; value=&quot;Slide 200 - &amp;quot;5.16  Recursion vs. Iteration (Cont.)&amp;quot;&quot;/&gt;&lt;property id=&quot;20307&quot; value=&quot;460&quot;/&gt;&lt;/object&gt;&lt;object type=&quot;3&quot; unique_id=&quot;39170&quot;&gt;&lt;property id=&quot;20148&quot; value=&quot;5&quot;/&gt;&lt;property id=&quot;20300&quot; value=&quot;Slide 203 - &amp;quot;5.17  Secure C Programming&amp;quot;&quot;/&gt;&lt;property id=&quot;20307&quot; value=&quot;461&quot;/&gt;&lt;/object&gt;&lt;object type=&quot;3&quot; unique_id=&quot;39171&quot;&gt;&lt;property id=&quot;20148&quot; value=&quot;5&quot;/&gt;&lt;property id=&quot;20300&quot; value=&quot;Slide 204 - &amp;quot;5.17  Secure C Programming (Cont.)&amp;quot;&quot;/&gt;&lt;property id=&quot;20307&quot; value=&quot;462&quot;/&gt;&lt;/object&gt;&lt;/object&gt;&lt;object type=&quot;8&quot; unique_id=&quot;11445&quot;&gt;&lt;/object&gt;&lt;/object&gt;&lt;/database&gt;"/>
  <p:tag name="SECTOMILLISECCONVERTED" val="1"/>
</p:tagLst>
</file>

<file path=ppt/theme/theme1.xml><?xml version="1.0" encoding="utf-8"?>
<a:theme xmlns:a="http://schemas.openxmlformats.org/drawingml/2006/main" name="chtp8_05">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chtp8_05</Template>
  <TotalTime>163</TotalTime>
  <Words>7851</Words>
  <Application>Microsoft Office PowerPoint</Application>
  <PresentationFormat>On-screen Show (4:3)</PresentationFormat>
  <Paragraphs>619</Paragraphs>
  <Slides>204</Slides>
  <Notes>2</Notes>
  <HiddenSlides>0</HiddenSlides>
  <MMClips>0</MMClips>
  <ScaleCrop>false</ScaleCrop>
  <HeadingPairs>
    <vt:vector size="4" baseType="variant">
      <vt:variant>
        <vt:lpstr>Theme</vt:lpstr>
      </vt:variant>
      <vt:variant>
        <vt:i4>1</vt:i4>
      </vt:variant>
      <vt:variant>
        <vt:lpstr>Slide Titles</vt:lpstr>
      </vt:variant>
      <vt:variant>
        <vt:i4>204</vt:i4>
      </vt:variant>
    </vt:vector>
  </HeadingPairs>
  <TitlesOfParts>
    <vt:vector size="205" baseType="lpstr">
      <vt:lpstr>chtp8_05</vt:lpstr>
      <vt:lpstr>Chapter 5 C Functions</vt:lpstr>
      <vt:lpstr>PowerPoint Presentation</vt:lpstr>
      <vt:lpstr>PowerPoint Presentation</vt:lpstr>
      <vt:lpstr>5.1  Introduction</vt:lpstr>
      <vt:lpstr>5.2  Modularizing Programs in C </vt:lpstr>
      <vt:lpstr>PowerPoint Presentation</vt:lpstr>
      <vt:lpstr>PowerPoint Presentation</vt:lpstr>
      <vt:lpstr>PowerPoint Presentation</vt:lpstr>
      <vt:lpstr>5.2   Modularizing Programs in C (Cont.) </vt:lpstr>
      <vt:lpstr>5.2   Modularizing Programs in C (Cont.) </vt:lpstr>
      <vt:lpstr>5.2   Modularizing Programs in C (Cont.) </vt:lpstr>
      <vt:lpstr>PowerPoint Presentation</vt:lpstr>
      <vt:lpstr>5.3  Math Library Functions</vt:lpstr>
      <vt:lpstr>5.3  Math Library Functions (Cont.)</vt:lpstr>
      <vt:lpstr>PowerPoint Presentation</vt:lpstr>
      <vt:lpstr>5.3  Math Library Functions (Cont.)</vt:lpstr>
      <vt:lpstr>PowerPoint Presentation</vt:lpstr>
      <vt:lpstr>PowerPoint Presentation</vt:lpstr>
      <vt:lpstr>5.4  Functions</vt:lpstr>
      <vt:lpstr>PowerPoint Presentation</vt:lpstr>
      <vt:lpstr>5.4  Functions (Cont.)</vt:lpstr>
      <vt:lpstr>PowerPoint Presentation</vt:lpstr>
      <vt:lpstr>PowerPoint Presentation</vt:lpstr>
      <vt:lpstr>5.5  Function Definitions</vt:lpstr>
      <vt:lpstr>PowerPoint Presentation</vt:lpstr>
      <vt:lpstr>5.5  Function Definitions (Cont.)</vt:lpstr>
      <vt:lpstr>5.5  Function Definitions (Cont.)</vt:lpstr>
      <vt:lpstr>5.5  Function Definitions (Cont.)</vt:lpstr>
      <vt:lpstr>5.5  Function Definitions (Cont.)</vt:lpstr>
      <vt:lpstr>PowerPoint Presentation</vt:lpstr>
      <vt:lpstr>5.5  Function Definitions (Cont.)</vt:lpstr>
      <vt:lpstr>PowerPoint Presentation</vt:lpstr>
      <vt:lpstr>PowerPoint Presentation</vt:lpstr>
      <vt:lpstr>PowerPoint Presentation</vt:lpstr>
      <vt:lpstr>PowerPoint Presentation</vt:lpstr>
      <vt:lpstr>5.5  Function Definitions (Cont.)</vt:lpstr>
      <vt:lpstr>PowerPoint Presentation</vt:lpstr>
      <vt:lpstr>PowerPoint Presentation</vt:lpstr>
      <vt:lpstr>PowerPoint Presentation</vt:lpstr>
      <vt:lpstr>PowerPoint Presentation</vt:lpstr>
      <vt:lpstr>PowerPoint Presentation</vt:lpstr>
      <vt:lpstr>PowerPoint Presentation</vt:lpstr>
      <vt:lpstr>5.5  Function Definitions (Cont.)</vt:lpstr>
      <vt:lpstr>5.5  Function Definitions (Cont.)</vt:lpstr>
      <vt:lpstr>5.5  Function Definitions (Cont.)</vt:lpstr>
      <vt:lpstr>5.5  Function Definitions (Cont.)</vt:lpstr>
      <vt:lpstr>PowerPoint Presentation</vt:lpstr>
      <vt:lpstr>PowerPoint Presentation</vt:lpstr>
      <vt:lpstr>PowerPoint Presentation</vt:lpstr>
      <vt:lpstr>5.6  Function Prototypes: A Deeper Look</vt:lpstr>
      <vt:lpstr>5.6   Function Prototypes: A Deeper Look (Cont.)</vt:lpstr>
      <vt:lpstr>PowerPoint Presentation</vt:lpstr>
      <vt:lpstr>5.6   Function Prototypes: A Deeper Look (Cont.)</vt:lpstr>
      <vt:lpstr>PowerPoint Presentation</vt:lpstr>
      <vt:lpstr>PowerPoint Presentation</vt:lpstr>
      <vt:lpstr>5.6   Function Prototypes: A Deeper Look (Cont.)</vt:lpstr>
      <vt:lpstr>5.6   Function Prototypes: A Deeper Look (Cont.)</vt:lpstr>
      <vt:lpstr>5.6   Function Prototypes: A Deeper Look (Cont.)</vt:lpstr>
      <vt:lpstr>5.6   Function Prototypes: A Deeper Look (Cont.)</vt:lpstr>
      <vt:lpstr>5.6   Function Prototypes: A Deeper Look (Cont.)</vt:lpstr>
      <vt:lpstr>5.6   Function Prototypes: A Deeper Look (Cont.)</vt:lpstr>
      <vt:lpstr>5.6   Function Prototypes: A Deeper Look (Cont.)</vt:lpstr>
      <vt:lpstr>PowerPoint Presentation</vt:lpstr>
      <vt:lpstr>5.6   Function Prototypes: A Deeper Look (Cont.)</vt:lpstr>
      <vt:lpstr>PowerPoint Presentation</vt:lpstr>
      <vt:lpstr>5.6   Function Prototypes: A Deeper Look (Cont.)</vt:lpstr>
      <vt:lpstr>PowerPoint Presentation</vt:lpstr>
      <vt:lpstr>PowerPoint Presentation</vt:lpstr>
      <vt:lpstr>5.7  Function Call Stack and Stack Frames</vt:lpstr>
      <vt:lpstr>5.7  Function Call Stack and Stack  Frames (Cont.)</vt:lpstr>
      <vt:lpstr>5.7  Function Call Stack and Stack Frames (Cont.)</vt:lpstr>
      <vt:lpstr>5.7  Function Call Stack and Stack Frames (Cont.)</vt:lpstr>
      <vt:lpstr>5.7  Function Call Stack and Stack Frames (Cont.)</vt:lpstr>
      <vt:lpstr>5.7  Function Call Stack and Stack Frames (Cont.)</vt:lpstr>
      <vt:lpstr>5.7  Function Call Stack and Stack Frames (Cont.)</vt:lpstr>
      <vt:lpstr>5.7  Function Call Stack and Stack Frames (Cont.)</vt:lpstr>
      <vt:lpstr>5.7  Function Call Stack and Stack Frames (Cont.)</vt:lpstr>
      <vt:lpstr>PowerPoint Presentation</vt:lpstr>
      <vt:lpstr>5.7  Function Call Stack and Stack Frames (Cont.)</vt:lpstr>
      <vt:lpstr>PowerPoint Presentation</vt:lpstr>
      <vt:lpstr>PowerPoint Presentation</vt:lpstr>
      <vt:lpstr>PowerPoint Presentation</vt:lpstr>
      <vt:lpstr>5.7  Function Call Stack and Stack Frames (Cont.)</vt:lpstr>
      <vt:lpstr>PowerPoint Presentation</vt:lpstr>
      <vt:lpstr>5.7  Function Call Stack and Stack Frames (Cont.)</vt:lpstr>
      <vt:lpstr>5.8  Headers</vt:lpstr>
      <vt:lpstr>5.8  Headers (Cont.)</vt:lpstr>
      <vt:lpstr>PowerPoint Presentation</vt:lpstr>
      <vt:lpstr>PowerPoint Presentation</vt:lpstr>
      <vt:lpstr>5.9  Passing Arguments By Value and By Reference</vt:lpstr>
      <vt:lpstr>5.9  Passing Arguments By Value and By Reference (Cont.)</vt:lpstr>
      <vt:lpstr>5.10  Random Number Generation</vt:lpstr>
      <vt:lpstr>5.10  Random Number Generation (Cont.)</vt:lpstr>
      <vt:lpstr>5.10  Random Number Generation (Cont.)</vt:lpstr>
      <vt:lpstr>5.10  Random Number Generation (Cont.)</vt:lpstr>
      <vt:lpstr>PowerPoint Presentation</vt:lpstr>
      <vt:lpstr>5.10  Random Number Generation (Cont.)</vt:lpstr>
      <vt:lpstr>5.10  Random Number Generation (Cont.)</vt:lpstr>
      <vt:lpstr>PowerPoint Presentation</vt:lpstr>
      <vt:lpstr>PowerPoint Presentation</vt:lpstr>
      <vt:lpstr>PowerPoint Presentation</vt:lpstr>
      <vt:lpstr>5.10  Random Number Generation (Cont.)</vt:lpstr>
      <vt:lpstr>5.10  Random Number Generation (Cont.)</vt:lpstr>
      <vt:lpstr>5.10  Random Number Generation (Cont.)</vt:lpstr>
      <vt:lpstr>5.10  Random Number Generation (Cont.)</vt:lpstr>
      <vt:lpstr>PowerPoint Presentation</vt:lpstr>
      <vt:lpstr>PowerPoint Presentation</vt:lpstr>
      <vt:lpstr>PowerPoint Presentation</vt:lpstr>
      <vt:lpstr>5.10  Random Number Generation (Cont.)</vt:lpstr>
      <vt:lpstr>5.10  Random Number Generation (Cont.)</vt:lpstr>
      <vt:lpstr>5.10  Random Number Generation (Cont.)</vt:lpstr>
      <vt:lpstr>5.10  Random Number Generation (Cont.)</vt:lpstr>
      <vt:lpstr>5.11  Example: A Game of Chance; Introducing enum</vt:lpstr>
      <vt:lpstr>PowerPoint Presentation</vt:lpstr>
      <vt:lpstr>PowerPoint Presentation</vt:lpstr>
      <vt:lpstr>PowerPoint Presentation</vt:lpstr>
      <vt:lpstr>PowerPoint Presentation</vt:lpstr>
      <vt:lpstr>PowerPoint Presentation</vt:lpstr>
      <vt:lpstr>PowerPoint Presentation</vt:lpstr>
      <vt:lpstr>5.11  Example: A Game of Chance; Introducing enum (cont.)</vt:lpstr>
      <vt:lpstr>5.11  Example: A Game of Chance; Introducing enum (cont.)</vt:lpstr>
      <vt:lpstr>5.11  Example: A Game of Chance; Introducing enum (cont.)</vt:lpstr>
      <vt:lpstr>PowerPoint Presentation</vt:lpstr>
      <vt:lpstr>PowerPoint Presentation</vt:lpstr>
      <vt:lpstr>5.11  Example: A Game of Chance; Introducing enum (cont.)</vt:lpstr>
      <vt:lpstr>5.11  Example: A Game of Chance; Introducing enum (cont.)</vt:lpstr>
      <vt:lpstr>5.11  Example: A Game of Chance; Introducing enum (cont.)</vt:lpstr>
      <vt:lpstr>5.11  Example: A Game of Chance; Introducing enum (cont.)</vt:lpstr>
      <vt:lpstr>5.11  Example: A Game of Chance; Introducing enum (cont.)</vt:lpstr>
      <vt:lpstr>5.12  Storage Classes</vt:lpstr>
      <vt:lpstr>5.12  Storage Classes (Cont.)</vt:lpstr>
      <vt:lpstr>5.12  Storage Classes (Cont.)</vt:lpstr>
      <vt:lpstr>5.12  Storage Classes (Cont.)</vt:lpstr>
      <vt:lpstr>5.12  Storage Classes (Cont.)</vt:lpstr>
      <vt:lpstr>PowerPoint Presentation</vt:lpstr>
      <vt:lpstr>5.12  Storage Classes (Cont.)</vt:lpstr>
      <vt:lpstr>5.12  Storage Classes (Cont.)</vt:lpstr>
      <vt:lpstr>5.12  Storage Classes (Cont.)</vt:lpstr>
      <vt:lpstr>PowerPoint Presentation</vt:lpstr>
      <vt:lpstr>PowerPoint Presentation</vt:lpstr>
      <vt:lpstr>5.12  Storage Classes (Cont.)</vt:lpstr>
      <vt:lpstr>5.12  Storage Classes (Cont.)</vt:lpstr>
      <vt:lpstr>5.13  Scope Rules </vt:lpstr>
      <vt:lpstr>5.13  Scope Rules (Cont.)</vt:lpstr>
      <vt:lpstr>5.13  Scope Rules (Cont.)</vt:lpstr>
      <vt:lpstr>5.13  Scope Rules (Cont.)</vt:lpstr>
      <vt:lpstr>5.13  Scope Rules (Cont.)</vt:lpstr>
      <vt:lpstr>PowerPoint Presentation</vt:lpstr>
      <vt:lpstr>PowerPoint Presentation</vt:lpstr>
      <vt:lpstr>5.13  Scope Rules (Cont.)</vt:lpstr>
      <vt:lpstr>5.13  Scope Rules (Cont.)</vt:lpstr>
      <vt:lpstr>5.13  Scope Rules (Cont.)</vt:lpstr>
      <vt:lpstr>5.13  Scope Rules (Cont.)</vt:lpstr>
      <vt:lpstr>PowerPoint Presentation</vt:lpstr>
      <vt:lpstr>PowerPoint Presentation</vt:lpstr>
      <vt:lpstr>PowerPoint Presentation</vt:lpstr>
      <vt:lpstr>PowerPoint Presentation</vt:lpstr>
      <vt:lpstr>5.14  Recursion</vt:lpstr>
      <vt:lpstr>5.14  Recursion (Cont.)</vt:lpstr>
      <vt:lpstr>5.14  Recursion (Cont.)</vt:lpstr>
      <vt:lpstr>5.14  Recursion (Cont.)</vt:lpstr>
      <vt:lpstr>5.14  Recursion (Cont.)</vt:lpstr>
      <vt:lpstr>5.14  Recursion (Cont.)</vt:lpstr>
      <vt:lpstr>5.14  Recursion (Cont.)</vt:lpstr>
      <vt:lpstr>5.14  Recursion (Cont.)</vt:lpstr>
      <vt:lpstr>5.14  Recursion (Cont.)</vt:lpstr>
      <vt:lpstr>5.14  Recursion (Cont.)</vt:lpstr>
      <vt:lpstr>PowerPoint Presentation</vt:lpstr>
      <vt:lpstr>PowerPoint Presentation</vt:lpstr>
      <vt:lpstr>PowerPoint Presentation</vt:lpstr>
      <vt:lpstr>PowerPoint Presentation</vt:lpstr>
      <vt:lpstr>5.14  Recursion (Cont.)</vt:lpstr>
      <vt:lpstr>5.14  Recursion (Cont.)</vt:lpstr>
      <vt:lpstr>PowerPoint Presentation</vt:lpstr>
      <vt:lpstr>PowerPoint Presentation</vt:lpstr>
      <vt:lpstr>5.15  Example Using Recursion: Fibonacci Series </vt:lpstr>
      <vt:lpstr>5.15  Example Using Recursion: Fibonacci Series (Cont.)</vt:lpstr>
      <vt:lpstr>5.15  Example Using Recursion: Fibonacci Series (Cont.)</vt:lpstr>
      <vt:lpstr>PowerPoint Presentation</vt:lpstr>
      <vt:lpstr>PowerPoint Presentation</vt:lpstr>
      <vt:lpstr>PowerPoint Presentation</vt:lpstr>
      <vt:lpstr>5.15  Example Using Recursion: Fibonacci Series (Cont.)</vt:lpstr>
      <vt:lpstr>PowerPoint Presentation</vt:lpstr>
      <vt:lpstr>5.15  Example Using Recursion: Fibonacci Series (Cont.)</vt:lpstr>
      <vt:lpstr>5.15  Example Using Recursion: Fibonacci Series (Cont.)</vt:lpstr>
      <vt:lpstr>5.15  Example Using Recursion: Fibonacci Series (Cont.)</vt:lpstr>
      <vt:lpstr>5.15  Example Using Recursion: Fibonacci Series (Cont.)</vt:lpstr>
      <vt:lpstr>PowerPoint Presentation</vt:lpstr>
      <vt:lpstr>PowerPoint Presentation</vt:lpstr>
      <vt:lpstr>5.15  Example Using Recursion: Fibonacci Series (Cont.)</vt:lpstr>
      <vt:lpstr>5.15  Example Using Recursion: Fibonacci Series (Cont.)</vt:lpstr>
      <vt:lpstr>5.15  Example Using Recursion: Fibonacci Series (Cont.)</vt:lpstr>
      <vt:lpstr>5.16  Recursion vs. Iteration</vt:lpstr>
      <vt:lpstr>5.16  Recursion vs. Iteration (Cont.)</vt:lpstr>
      <vt:lpstr>5.16  Recursion vs. Iteration (Cont.)</vt:lpstr>
      <vt:lpstr>5.16  Recursion vs. Iteration (Cont.)</vt:lpstr>
      <vt:lpstr>PowerPoint Presentation</vt:lpstr>
      <vt:lpstr>5.16  Recursion vs. Iteration (Cont.)</vt:lpstr>
      <vt:lpstr>PowerPoint Presentation</vt:lpstr>
      <vt:lpstr>5.16  Recursion vs. Iteration (Cont.)</vt:lpstr>
      <vt:lpstr>PowerPoint Presentation</vt:lpstr>
      <vt:lpstr>PowerPoint Presentation</vt:lpstr>
      <vt:lpstr>5.17  Secure C Programming</vt:lpstr>
      <vt:lpstr>5.17  Secure C Programming (Cont.)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Chandrasekaran, Purushothaman</cp:lastModifiedBy>
  <cp:revision>16</cp:revision>
  <dcterms:created xsi:type="dcterms:W3CDTF">2015-04-27T18:46:28Z</dcterms:created>
  <dcterms:modified xsi:type="dcterms:W3CDTF">2018-08-27T14:02:39Z</dcterms:modified>
</cp:coreProperties>
</file>